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525" r:id="rId2"/>
    <p:sldId id="380" r:id="rId3"/>
    <p:sldId id="515" r:id="rId4"/>
    <p:sldId id="516" r:id="rId5"/>
    <p:sldId id="520" r:id="rId6"/>
    <p:sldId id="517" r:id="rId7"/>
    <p:sldId id="523" r:id="rId8"/>
    <p:sldId id="518" r:id="rId9"/>
  </p:sldIdLst>
  <p:sldSz cx="12198350" cy="6859588"/>
  <p:notesSz cx="6797675" cy="9928225"/>
  <p:defaultTextStyle>
    <a:defPPr>
      <a:defRPr lang="zh-CN"/>
    </a:defPPr>
    <a:lvl1pPr algn="l" defTabSz="1219200" rtl="0" fontAlgn="base">
      <a:spcBef>
        <a:spcPct val="0"/>
      </a:spcBef>
      <a:spcAft>
        <a:spcPct val="0"/>
      </a:spcAft>
      <a:buFont typeface="Arial" charset="0"/>
      <a:defRPr sz="2400" kern="1200">
        <a:solidFill>
          <a:schemeClr val="tx1"/>
        </a:solidFill>
        <a:latin typeface="Calibri" pitchFamily="34" charset="0"/>
        <a:ea typeface="宋体" pitchFamily="2" charset="-122"/>
        <a:cs typeface="+mn-cs"/>
      </a:defRPr>
    </a:lvl1pPr>
    <a:lvl2pPr marL="609600" indent="-152400" algn="l" defTabSz="1219200" rtl="0" fontAlgn="base">
      <a:spcBef>
        <a:spcPct val="0"/>
      </a:spcBef>
      <a:spcAft>
        <a:spcPct val="0"/>
      </a:spcAft>
      <a:buFont typeface="Arial" charset="0"/>
      <a:defRPr sz="2400" kern="1200">
        <a:solidFill>
          <a:schemeClr val="tx1"/>
        </a:solidFill>
        <a:latin typeface="Calibri" pitchFamily="34" charset="0"/>
        <a:ea typeface="宋体" pitchFamily="2" charset="-122"/>
        <a:cs typeface="+mn-cs"/>
      </a:defRPr>
    </a:lvl2pPr>
    <a:lvl3pPr marL="1219200" indent="-304800" algn="l" defTabSz="1219200" rtl="0" fontAlgn="base">
      <a:spcBef>
        <a:spcPct val="0"/>
      </a:spcBef>
      <a:spcAft>
        <a:spcPct val="0"/>
      </a:spcAft>
      <a:buFont typeface="Arial" charset="0"/>
      <a:defRPr sz="2400" kern="1200">
        <a:solidFill>
          <a:schemeClr val="tx1"/>
        </a:solidFill>
        <a:latin typeface="Calibri" pitchFamily="34" charset="0"/>
        <a:ea typeface="宋体" pitchFamily="2" charset="-122"/>
        <a:cs typeface="+mn-cs"/>
      </a:defRPr>
    </a:lvl3pPr>
    <a:lvl4pPr marL="1828800" indent="-457200" algn="l" defTabSz="1219200" rtl="0" fontAlgn="base">
      <a:spcBef>
        <a:spcPct val="0"/>
      </a:spcBef>
      <a:spcAft>
        <a:spcPct val="0"/>
      </a:spcAft>
      <a:buFont typeface="Arial" charset="0"/>
      <a:defRPr sz="2400" kern="1200">
        <a:solidFill>
          <a:schemeClr val="tx1"/>
        </a:solidFill>
        <a:latin typeface="Calibri" pitchFamily="34" charset="0"/>
        <a:ea typeface="宋体" pitchFamily="2" charset="-122"/>
        <a:cs typeface="+mn-cs"/>
      </a:defRPr>
    </a:lvl4pPr>
    <a:lvl5pPr marL="2438400" indent="-609600" algn="l" defTabSz="1219200" rtl="0" fontAlgn="base">
      <a:spcBef>
        <a:spcPct val="0"/>
      </a:spcBef>
      <a:spcAft>
        <a:spcPct val="0"/>
      </a:spcAft>
      <a:buFont typeface="Arial" charset="0"/>
      <a:defRPr sz="2400" kern="1200">
        <a:solidFill>
          <a:schemeClr val="tx1"/>
        </a:solidFill>
        <a:latin typeface="Calibri" pitchFamily="34" charset="0"/>
        <a:ea typeface="宋体" pitchFamily="2" charset="-122"/>
        <a:cs typeface="+mn-cs"/>
      </a:defRPr>
    </a:lvl5pPr>
    <a:lvl6pPr marL="2286000" algn="l" defTabSz="914400" rtl="0" eaLnBrk="1" latinLnBrk="0" hangingPunct="1">
      <a:defRPr sz="2400" kern="1200">
        <a:solidFill>
          <a:schemeClr val="tx1"/>
        </a:solidFill>
        <a:latin typeface="Calibri" pitchFamily="34" charset="0"/>
        <a:ea typeface="宋体" pitchFamily="2" charset="-122"/>
        <a:cs typeface="+mn-cs"/>
      </a:defRPr>
    </a:lvl6pPr>
    <a:lvl7pPr marL="2743200" algn="l" defTabSz="914400" rtl="0" eaLnBrk="1" latinLnBrk="0" hangingPunct="1">
      <a:defRPr sz="2400" kern="1200">
        <a:solidFill>
          <a:schemeClr val="tx1"/>
        </a:solidFill>
        <a:latin typeface="Calibri" pitchFamily="34" charset="0"/>
        <a:ea typeface="宋体" pitchFamily="2" charset="-122"/>
        <a:cs typeface="+mn-cs"/>
      </a:defRPr>
    </a:lvl7pPr>
    <a:lvl8pPr marL="3200400" algn="l" defTabSz="914400" rtl="0" eaLnBrk="1" latinLnBrk="0" hangingPunct="1">
      <a:defRPr sz="2400" kern="1200">
        <a:solidFill>
          <a:schemeClr val="tx1"/>
        </a:solidFill>
        <a:latin typeface="Calibri" pitchFamily="34" charset="0"/>
        <a:ea typeface="宋体" pitchFamily="2" charset="-122"/>
        <a:cs typeface="+mn-cs"/>
      </a:defRPr>
    </a:lvl8pPr>
    <a:lvl9pPr marL="3657600" algn="l" defTabSz="914400" rtl="0" eaLnBrk="1" latinLnBrk="0" hangingPunct="1">
      <a:defRPr sz="2400" kern="1200">
        <a:solidFill>
          <a:schemeClr val="tx1"/>
        </a:solidFill>
        <a:latin typeface="Calibri" pitchFamily="34" charset="0"/>
        <a:ea typeface="宋体"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a:srgbClr val="A2068F"/>
    <a:srgbClr val="FFFF66"/>
    <a:srgbClr val="04B3BC"/>
    <a:srgbClr val="FFFF00"/>
    <a:srgbClr val="66FF33"/>
    <a:srgbClr val="990099"/>
    <a:srgbClr val="0033CC"/>
    <a:srgbClr val="66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876" autoAdjust="0"/>
    <p:restoredTop sz="94635" autoAdjust="0"/>
  </p:normalViewPr>
  <p:slideViewPr>
    <p:cSldViewPr>
      <p:cViewPr varScale="1">
        <p:scale>
          <a:sx n="62" d="100"/>
          <a:sy n="62" d="100"/>
        </p:scale>
        <p:origin x="-726" y="-78"/>
      </p:cViewPr>
      <p:guideLst>
        <p:guide orient="horz" pos="2206"/>
        <p:guide pos="3824"/>
        <p:guide pos="334"/>
        <p:guide pos="1901"/>
        <p:guide pos="1119"/>
      </p:guideLst>
    </p:cSldViewPr>
  </p:slideViewPr>
  <p:outlineViewPr>
    <p:cViewPr>
      <p:scale>
        <a:sx n="33" d="100"/>
        <a:sy n="33" d="100"/>
      </p:scale>
      <p:origin x="0" y="0"/>
    </p:cViewPr>
  </p:outlineViewPr>
  <p:notesTextViewPr>
    <p:cViewPr>
      <p:scale>
        <a:sx n="1" d="1"/>
        <a:sy n="1" d="1"/>
      </p:scale>
      <p:origin x="0" y="0"/>
    </p:cViewPr>
  </p:notesTextViewPr>
  <p:sorterViewPr showFormatting="0">
    <p:cViewPr>
      <p:scale>
        <a:sx n="130" d="100"/>
        <a:sy n="130" d="100"/>
      </p:scale>
      <p:origin x="0" y="4416"/>
    </p:cViewPr>
  </p:sorterViewPr>
  <p:gridSpacing cx="72005" cy="7200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AD2E4C32-4298-416B-B16B-02B7DCC90C94}" type="datetimeFigureOut">
              <a:rPr lang="zh-CN" altLang="en-US" smtClean="0"/>
              <a:t>2018/12/5</a:t>
            </a:fld>
            <a:endParaRPr lang="zh-CN" altLang="en-US"/>
          </a:p>
        </p:txBody>
      </p:sp>
      <p:sp>
        <p:nvSpPr>
          <p:cNvPr id="4" name="页脚占位符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F672FC83-E790-4990-99D1-75E6FF8DB161}" type="slidenum">
              <a:rPr lang="zh-CN" altLang="en-US" smtClean="0"/>
              <a:t>‹#›</a:t>
            </a:fld>
            <a:endParaRPr lang="zh-CN" altLang="en-US"/>
          </a:p>
        </p:txBody>
      </p:sp>
    </p:spTree>
    <p:extLst>
      <p:ext uri="{BB962C8B-B14F-4D97-AF65-F5344CB8AC3E}">
        <p14:creationId xmlns:p14="http://schemas.microsoft.com/office/powerpoint/2010/main" val="13524080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45659" cy="496411"/>
          </a:xfrm>
          <a:prstGeom prst="rect">
            <a:avLst/>
          </a:prstGeom>
        </p:spPr>
        <p:txBody>
          <a:bodyPr vert="horz" lIns="95571" tIns="47786" rIns="95571" bIns="47786" rtlCol="0"/>
          <a:lstStyle>
            <a:lvl1pPr algn="l" fontAlgn="auto">
              <a:buFont typeface="Arial" pitchFamily="34" charset="0"/>
              <a:buNone/>
              <a:defRPr sz="1300" noProof="1"/>
            </a:lvl1pPr>
          </a:lstStyle>
          <a:p>
            <a:pPr>
              <a:defRPr/>
            </a:pPr>
            <a:endParaRPr lang="zh-CN" altLang="en-US"/>
          </a:p>
        </p:txBody>
      </p:sp>
      <p:sp>
        <p:nvSpPr>
          <p:cNvPr id="3" name="日期占位符 2"/>
          <p:cNvSpPr>
            <a:spLocks noGrp="1"/>
          </p:cNvSpPr>
          <p:nvPr>
            <p:ph type="dt" idx="1"/>
          </p:nvPr>
        </p:nvSpPr>
        <p:spPr>
          <a:xfrm>
            <a:off x="3850443" y="0"/>
            <a:ext cx="2945659" cy="496411"/>
          </a:xfrm>
          <a:prstGeom prst="rect">
            <a:avLst/>
          </a:prstGeom>
        </p:spPr>
        <p:txBody>
          <a:bodyPr vert="horz" lIns="95571" tIns="47786" rIns="95571" bIns="47786" rtlCol="0"/>
          <a:lstStyle>
            <a:lvl1pPr algn="r" fontAlgn="auto">
              <a:buFont typeface="Arial" pitchFamily="34" charset="0"/>
              <a:buNone/>
              <a:defRPr sz="1300" noProof="1">
                <a:latin typeface="+mn-lt"/>
                <a:ea typeface="+mn-ea"/>
              </a:defRPr>
            </a:lvl1pPr>
          </a:lstStyle>
          <a:p>
            <a:pPr>
              <a:defRPr/>
            </a:pPr>
            <a:fld id="{3EBF42C2-5084-47FB-8A30-D2D8859DD483}" type="datetimeFigureOut">
              <a:rPr lang="zh-CN" altLang="en-US"/>
              <a:pPr>
                <a:defRPr/>
              </a:pPr>
              <a:t>2018/12/5</a:t>
            </a:fld>
            <a:endParaRPr lang="zh-CN" altLang="en-US"/>
          </a:p>
        </p:txBody>
      </p:sp>
      <p:sp>
        <p:nvSpPr>
          <p:cNvPr id="18436" name="幻灯片图像占位符 3"/>
          <p:cNvSpPr>
            <a:spLocks noGrp="1" noRot="1" noChangeAspect="1" noChangeArrowheads="1"/>
          </p:cNvSpPr>
          <p:nvPr>
            <p:ph type="sldImg" idx="4294967295"/>
          </p:nvPr>
        </p:nvSpPr>
        <p:spPr bwMode="auto">
          <a:xfrm>
            <a:off x="88900" y="744538"/>
            <a:ext cx="6619875" cy="3722687"/>
          </a:xfrm>
          <a:prstGeom prst="rect">
            <a:avLst/>
          </a:prstGeom>
          <a:noFill/>
          <a:ln w="12700">
            <a:solidFill>
              <a:srgbClr val="000000"/>
            </a:solidFill>
            <a:round/>
            <a:headEnd/>
            <a:tailEnd/>
          </a:ln>
        </p:spPr>
      </p:sp>
      <p:sp>
        <p:nvSpPr>
          <p:cNvPr id="12293" name="备注占位符 4"/>
          <p:cNvSpPr>
            <a:spLocks noGrp="1" noChangeArrowheads="1"/>
          </p:cNvSpPr>
          <p:nvPr>
            <p:ph type="body" sz="quarter" idx="4294967295"/>
          </p:nvPr>
        </p:nvSpPr>
        <p:spPr bwMode="auto">
          <a:xfrm>
            <a:off x="679768" y="4715907"/>
            <a:ext cx="5438140" cy="4467701"/>
          </a:xfrm>
          <a:prstGeom prst="rect">
            <a:avLst/>
          </a:prstGeom>
          <a:noFill/>
          <a:ln w="9525">
            <a:noFill/>
            <a:miter lim="800000"/>
            <a:headEnd/>
            <a:tailEnd/>
          </a:ln>
        </p:spPr>
        <p:txBody>
          <a:bodyPr vert="horz" wrap="square" lIns="95571" tIns="47786" rIns="95571" bIns="47786" numCol="1" anchor="t" anchorCtr="0" compatLnSpc="1">
            <a:prstTxWarp prst="textNoShape">
              <a:avLst/>
            </a:prstTxWarp>
          </a:bodyPr>
          <a:lstStyle/>
          <a:p>
            <a:pPr lvl="0"/>
            <a:r>
              <a:rPr lang="zh-CN" altLang="en-US" noProof="0" smtClean="0"/>
              <a:t>单击此处编辑母版文本样式</a:t>
            </a:r>
          </a:p>
          <a:p>
            <a:pPr lvl="1"/>
            <a:r>
              <a:rPr lang="zh-CN" altLang="en-US" noProof="0" smtClean="0"/>
              <a:t>第二级</a:t>
            </a:r>
          </a:p>
          <a:p>
            <a:pPr lvl="2"/>
            <a:r>
              <a:rPr lang="zh-CN" altLang="en-US" noProof="0" smtClean="0"/>
              <a:t>第三级</a:t>
            </a:r>
          </a:p>
          <a:p>
            <a:pPr lvl="3"/>
            <a:r>
              <a:rPr lang="zh-CN" altLang="en-US" noProof="0" smtClean="0"/>
              <a:t>第四级</a:t>
            </a:r>
          </a:p>
          <a:p>
            <a:pPr lvl="4"/>
            <a:r>
              <a:rPr lang="zh-CN" altLang="en-US" noProof="0" smtClean="0"/>
              <a:t>第五级</a:t>
            </a:r>
          </a:p>
        </p:txBody>
      </p:sp>
      <p:sp>
        <p:nvSpPr>
          <p:cNvPr id="6" name="页脚占位符 5"/>
          <p:cNvSpPr>
            <a:spLocks noGrp="1"/>
          </p:cNvSpPr>
          <p:nvPr>
            <p:ph type="ftr" sz="quarter" idx="4"/>
          </p:nvPr>
        </p:nvSpPr>
        <p:spPr>
          <a:xfrm>
            <a:off x="0" y="9430090"/>
            <a:ext cx="2945659" cy="496411"/>
          </a:xfrm>
          <a:prstGeom prst="rect">
            <a:avLst/>
          </a:prstGeom>
        </p:spPr>
        <p:txBody>
          <a:bodyPr vert="horz" lIns="95571" tIns="47786" rIns="95571" bIns="47786" rtlCol="0" anchor="b"/>
          <a:lstStyle>
            <a:lvl1pPr algn="l" fontAlgn="auto">
              <a:buFont typeface="Arial" pitchFamily="34" charset="0"/>
              <a:buNone/>
              <a:defRPr sz="1300" noProof="1"/>
            </a:lvl1pPr>
          </a:lstStyle>
          <a:p>
            <a:pPr>
              <a:defRPr/>
            </a:pPr>
            <a:endParaRPr lang="zh-CN" altLang="en-US"/>
          </a:p>
        </p:txBody>
      </p:sp>
      <p:sp>
        <p:nvSpPr>
          <p:cNvPr id="7" name="灯片编号占位符 6"/>
          <p:cNvSpPr>
            <a:spLocks noGrp="1"/>
          </p:cNvSpPr>
          <p:nvPr>
            <p:ph type="sldNum" sz="quarter" idx="5"/>
          </p:nvPr>
        </p:nvSpPr>
        <p:spPr>
          <a:xfrm>
            <a:off x="3850443" y="9430090"/>
            <a:ext cx="2945659" cy="496411"/>
          </a:xfrm>
          <a:prstGeom prst="rect">
            <a:avLst/>
          </a:prstGeom>
        </p:spPr>
        <p:txBody>
          <a:bodyPr vert="horz" wrap="square" lIns="95571" tIns="47786" rIns="95571" bIns="47786" numCol="1" anchor="b" anchorCtr="0" compatLnSpc="1">
            <a:prstTxWarp prst="textNoShape">
              <a:avLst/>
            </a:prstTxWarp>
          </a:bodyPr>
          <a:lstStyle>
            <a:lvl1pPr algn="r">
              <a:buFont typeface="Arial" pitchFamily="34" charset="0"/>
              <a:buNone/>
              <a:defRPr sz="1300"/>
            </a:lvl1pPr>
          </a:lstStyle>
          <a:p>
            <a:pPr>
              <a:defRPr/>
            </a:pPr>
            <a:fld id="{53DF1B7B-4869-44F5-99C1-5DF393877FC0}" type="slidenum">
              <a:rPr lang="zh-CN" altLang="en-US"/>
              <a:pPr>
                <a:defRPr/>
              </a:pPr>
              <a:t>‹#›</a:t>
            </a:fld>
            <a:endParaRPr lang="zh-CN" altLang="en-US"/>
          </a:p>
        </p:txBody>
      </p:sp>
    </p:spTree>
    <p:extLst>
      <p:ext uri="{BB962C8B-B14F-4D97-AF65-F5344CB8AC3E}">
        <p14:creationId xmlns:p14="http://schemas.microsoft.com/office/powerpoint/2010/main" val="1429038235"/>
      </p:ext>
    </p:extLst>
  </p:cSld>
  <p:clrMap bg1="lt1" tx1="dk1" bg2="lt2" tx2="dk2" accent1="accent1" accent2="accent2" accent3="accent3" accent4="accent4" accent5="accent5" accent6="accent6" hlink="hlink" folHlink="folHlink"/>
  <p:notesStyle>
    <a:lvl1pPr algn="l" defTabSz="1219200" rtl="0" eaLnBrk="0" fontAlgn="base" hangingPunct="0">
      <a:spcBef>
        <a:spcPct val="0"/>
      </a:spcBef>
      <a:spcAft>
        <a:spcPct val="0"/>
      </a:spcAft>
      <a:defRPr sz="1600" kern="1200">
        <a:solidFill>
          <a:schemeClr val="tx1"/>
        </a:solidFill>
        <a:latin typeface="+mn-lt"/>
        <a:ea typeface="+mn-ea"/>
        <a:cs typeface="+mn-cs"/>
      </a:defRPr>
    </a:lvl1pPr>
    <a:lvl2pPr marL="609600" algn="l" defTabSz="1219200" rtl="0" eaLnBrk="0" fontAlgn="base" hangingPunct="0">
      <a:spcBef>
        <a:spcPct val="0"/>
      </a:spcBef>
      <a:spcAft>
        <a:spcPct val="0"/>
      </a:spcAft>
      <a:defRPr sz="1600" kern="1200">
        <a:solidFill>
          <a:schemeClr val="tx1"/>
        </a:solidFill>
        <a:latin typeface="+mn-lt"/>
        <a:ea typeface="+mn-ea"/>
        <a:cs typeface="+mn-cs"/>
      </a:defRPr>
    </a:lvl2pPr>
    <a:lvl3pPr marL="1219200" algn="l" defTabSz="1219200" rtl="0" eaLnBrk="0" fontAlgn="base" hangingPunct="0">
      <a:spcBef>
        <a:spcPct val="0"/>
      </a:spcBef>
      <a:spcAft>
        <a:spcPct val="0"/>
      </a:spcAft>
      <a:defRPr sz="1600" kern="1200">
        <a:solidFill>
          <a:schemeClr val="tx1"/>
        </a:solidFill>
        <a:latin typeface="+mn-lt"/>
        <a:ea typeface="+mn-ea"/>
        <a:cs typeface="+mn-cs"/>
      </a:defRPr>
    </a:lvl3pPr>
    <a:lvl4pPr marL="1828800" algn="l" defTabSz="1219200" rtl="0" eaLnBrk="0" fontAlgn="base" hangingPunct="0">
      <a:spcBef>
        <a:spcPct val="0"/>
      </a:spcBef>
      <a:spcAft>
        <a:spcPct val="0"/>
      </a:spcAft>
      <a:defRPr sz="1600" kern="1200">
        <a:solidFill>
          <a:schemeClr val="tx1"/>
        </a:solidFill>
        <a:latin typeface="+mn-lt"/>
        <a:ea typeface="+mn-ea"/>
        <a:cs typeface="+mn-cs"/>
      </a:defRPr>
    </a:lvl4pPr>
    <a:lvl5pPr marL="2438400" algn="l" defTabSz="1219200" rtl="0" eaLnBrk="0" fontAlgn="base" hangingPunct="0">
      <a:spcBef>
        <a:spcPct val="0"/>
      </a:spcBef>
      <a:spcAft>
        <a:spcPct val="0"/>
      </a:spcAft>
      <a:defRPr sz="1600" kern="1200">
        <a:solidFill>
          <a:schemeClr val="tx1"/>
        </a:solidFill>
        <a:latin typeface="+mn-lt"/>
        <a:ea typeface="+mn-ea"/>
        <a:cs typeface="+mn-cs"/>
      </a:defRPr>
    </a:lvl5pPr>
    <a:lvl6pPr marL="3049270" algn="l" defTabSz="1219200" rtl="0" eaLnBrk="1" latinLnBrk="0" hangingPunct="1">
      <a:defRPr sz="1600" kern="1200">
        <a:solidFill>
          <a:schemeClr val="tx1"/>
        </a:solidFill>
        <a:latin typeface="+mn-lt"/>
        <a:ea typeface="+mn-ea"/>
        <a:cs typeface="+mn-cs"/>
      </a:defRPr>
    </a:lvl6pPr>
    <a:lvl7pPr marL="3658870" algn="l" defTabSz="1219200" rtl="0" eaLnBrk="1" latinLnBrk="0" hangingPunct="1">
      <a:defRPr sz="1600" kern="1200">
        <a:solidFill>
          <a:schemeClr val="tx1"/>
        </a:solidFill>
        <a:latin typeface="+mn-lt"/>
        <a:ea typeface="+mn-ea"/>
        <a:cs typeface="+mn-cs"/>
      </a:defRPr>
    </a:lvl7pPr>
    <a:lvl8pPr marL="4268470" algn="l" defTabSz="1219200" rtl="0" eaLnBrk="1" latinLnBrk="0" hangingPunct="1">
      <a:defRPr sz="1600" kern="1200">
        <a:solidFill>
          <a:schemeClr val="tx1"/>
        </a:solidFill>
        <a:latin typeface="+mn-lt"/>
        <a:ea typeface="+mn-ea"/>
        <a:cs typeface="+mn-cs"/>
      </a:defRPr>
    </a:lvl8pPr>
    <a:lvl9pPr marL="4878705" algn="l" defTabSz="1219200"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幻灯片图像占位符 1"/>
          <p:cNvSpPr>
            <a:spLocks noGrp="1" noRot="1" noChangeAspect="1" noChangeArrowheads="1" noTextEdit="1"/>
          </p:cNvSpPr>
          <p:nvPr>
            <p:ph type="sldImg" idx="4294967295"/>
          </p:nvPr>
        </p:nvSpPr>
        <p:spPr>
          <a:ln>
            <a:miter lim="800000"/>
          </a:ln>
        </p:spPr>
      </p:sp>
      <p:sp>
        <p:nvSpPr>
          <p:cNvPr id="19459" name="备注占位符 2"/>
          <p:cNvSpPr>
            <a:spLocks noGrp="1" noChangeArrowheads="1"/>
          </p:cNvSpPr>
          <p:nvPr>
            <p:ph type="body" idx="4294967295"/>
          </p:nvPr>
        </p:nvSpPr>
        <p:spPr/>
        <p:txBody>
          <a:bodyPr/>
          <a:lstStyle/>
          <a:p>
            <a:pPr eaLnBrk="1" hangingPunct="1"/>
            <a:endParaRPr lang="zh-CN" altLang="en-US" smtClean="0"/>
          </a:p>
        </p:txBody>
      </p:sp>
      <p:sp>
        <p:nvSpPr>
          <p:cNvPr id="19460" name="灯片编号占位符 3"/>
          <p:cNvSpPr>
            <a:spLocks noGrp="1" noChangeArrowheads="1"/>
          </p:cNvSpPr>
          <p:nvPr>
            <p:ph type="sldNum" sz="quarter" idx="5"/>
          </p:nvPr>
        </p:nvSpPr>
        <p:spPr bwMode="auto">
          <a:noFill/>
          <a:ln>
            <a:miter lim="800000"/>
            <a:headEnd/>
            <a:tailEnd/>
          </a:ln>
        </p:spPr>
        <p:txBody>
          <a:bodyPr/>
          <a:lstStyle/>
          <a:p>
            <a:pPr>
              <a:buFont typeface="Arial" charset="0"/>
              <a:buNone/>
            </a:pPr>
            <a:fld id="{263F3AC5-3420-4F7F-89B1-CB9628E054E3}" type="slidenum">
              <a:rPr lang="zh-CN" altLang="en-US" smtClean="0"/>
              <a:pPr>
                <a:buFont typeface="Arial" charset="0"/>
                <a:buNone/>
              </a:pPr>
              <a:t>2</a:t>
            </a:fld>
            <a:endParaRPr lang="en-US" altLang="zh-CN"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pic>
        <p:nvPicPr>
          <p:cNvPr id="2" name="图片 1"/>
          <p:cNvPicPr>
            <a:picLocks noChangeAspect="1" noChangeArrowheads="1"/>
          </p:cNvPicPr>
          <p:nvPr userDrawn="1"/>
        </p:nvPicPr>
        <p:blipFill>
          <a:blip r:embed="rId2" cstate="print"/>
          <a:srcRect/>
          <a:stretch>
            <a:fillRect/>
          </a:stretch>
        </p:blipFill>
        <p:spPr bwMode="auto">
          <a:xfrm>
            <a:off x="38100" y="47625"/>
            <a:ext cx="3009900" cy="573088"/>
          </a:xfrm>
          <a:prstGeom prst="rect">
            <a:avLst/>
          </a:prstGeom>
          <a:noFill/>
          <a:ln w="9525">
            <a:noFill/>
            <a:miter lim="800000"/>
            <a:headEnd/>
            <a:tailEnd/>
          </a:ln>
        </p:spPr>
      </p:pic>
    </p:spTree>
  </p:cSld>
  <p:clrMapOvr>
    <a:masterClrMapping/>
  </p:clrMapOvr>
  <p:transition spd="slow" advTm="0">
    <p:wip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cSld name="1_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14876" y="2130919"/>
            <a:ext cx="10368598" cy="1470366"/>
          </a:xfrm>
          <a:prstGeom prst="rect">
            <a:avLst/>
          </a:prstGeom>
        </p:spPr>
        <p:txBody>
          <a:bodyPr lIns="121963" tIns="60981" rIns="121963" bIns="60981"/>
          <a:lstStyle/>
          <a:p>
            <a:r>
              <a:rPr lang="zh-CN" altLang="en-US" noProof="1" smtClean="0"/>
              <a:t>单击此处编辑母版标题样式</a:t>
            </a:r>
            <a:endParaRPr lang="zh-CN" altLang="en-US" noProof="1"/>
          </a:p>
        </p:txBody>
      </p:sp>
      <p:sp>
        <p:nvSpPr>
          <p:cNvPr id="3" name="副标题 2"/>
          <p:cNvSpPr>
            <a:spLocks noGrp="1"/>
          </p:cNvSpPr>
          <p:nvPr>
            <p:ph type="subTitle" idx="1"/>
          </p:nvPr>
        </p:nvSpPr>
        <p:spPr>
          <a:xfrm>
            <a:off x="1829753" y="3887100"/>
            <a:ext cx="8538845" cy="1753006"/>
          </a:xfrm>
          <a:prstGeom prst="rect">
            <a:avLst/>
          </a:prstGeom>
        </p:spPr>
        <p:txBody>
          <a:bodyPr lIns="121963" tIns="60981" rIns="121963" bIns="60981"/>
          <a:lstStyle>
            <a:lvl1pPr marL="0" indent="0" algn="ctr">
              <a:buNone/>
              <a:defRPr>
                <a:solidFill>
                  <a:schemeClr val="tx1">
                    <a:tint val="75000"/>
                  </a:schemeClr>
                </a:solidFill>
              </a:defRPr>
            </a:lvl1pPr>
            <a:lvl2pPr marL="609600" indent="0" algn="ctr">
              <a:buNone/>
              <a:defRPr>
                <a:solidFill>
                  <a:schemeClr val="tx1">
                    <a:tint val="75000"/>
                  </a:schemeClr>
                </a:solidFill>
              </a:defRPr>
            </a:lvl2pPr>
            <a:lvl3pPr marL="1219835" indent="0" algn="ctr">
              <a:buNone/>
              <a:defRPr>
                <a:solidFill>
                  <a:schemeClr val="tx1">
                    <a:tint val="75000"/>
                  </a:schemeClr>
                </a:solidFill>
              </a:defRPr>
            </a:lvl3pPr>
            <a:lvl4pPr marL="1829435" indent="0" algn="ctr">
              <a:buNone/>
              <a:defRPr>
                <a:solidFill>
                  <a:schemeClr val="tx1">
                    <a:tint val="75000"/>
                  </a:schemeClr>
                </a:solidFill>
              </a:defRPr>
            </a:lvl4pPr>
            <a:lvl5pPr marL="2439035" indent="0" algn="ctr">
              <a:buNone/>
              <a:defRPr>
                <a:solidFill>
                  <a:schemeClr val="tx1">
                    <a:tint val="75000"/>
                  </a:schemeClr>
                </a:solidFill>
              </a:defRPr>
            </a:lvl5pPr>
            <a:lvl6pPr marL="3049270" indent="0" algn="ctr">
              <a:buNone/>
              <a:defRPr>
                <a:solidFill>
                  <a:schemeClr val="tx1">
                    <a:tint val="75000"/>
                  </a:schemeClr>
                </a:solidFill>
              </a:defRPr>
            </a:lvl6pPr>
            <a:lvl7pPr marL="3658870" indent="0" algn="ctr">
              <a:buNone/>
              <a:defRPr>
                <a:solidFill>
                  <a:schemeClr val="tx1">
                    <a:tint val="75000"/>
                  </a:schemeClr>
                </a:solidFill>
              </a:defRPr>
            </a:lvl7pPr>
            <a:lvl8pPr marL="4268470" indent="0" algn="ctr">
              <a:buNone/>
              <a:defRPr>
                <a:solidFill>
                  <a:schemeClr val="tx1">
                    <a:tint val="75000"/>
                  </a:schemeClr>
                </a:solidFill>
              </a:defRPr>
            </a:lvl8pPr>
            <a:lvl9pPr marL="4878705" indent="0" algn="ctr">
              <a:buNone/>
              <a:defRPr>
                <a:solidFill>
                  <a:schemeClr val="tx1">
                    <a:tint val="75000"/>
                  </a:schemeClr>
                </a:solidFill>
              </a:defRPr>
            </a:lvl9pPr>
          </a:lstStyle>
          <a:p>
            <a:r>
              <a:rPr lang="zh-CN" altLang="en-US" noProof="1" smtClean="0"/>
              <a:t>单击此处编辑母版副标题样式</a:t>
            </a:r>
            <a:endParaRPr lang="zh-CN" altLang="en-US" noProof="1"/>
          </a:p>
        </p:txBody>
      </p:sp>
      <p:sp>
        <p:nvSpPr>
          <p:cNvPr id="4" name="日期占位符 3"/>
          <p:cNvSpPr>
            <a:spLocks noGrp="1"/>
          </p:cNvSpPr>
          <p:nvPr>
            <p:ph type="dt" sz="half" idx="10"/>
          </p:nvPr>
        </p:nvSpPr>
        <p:spPr>
          <a:xfrm>
            <a:off x="609600" y="6357938"/>
            <a:ext cx="2846388" cy="365125"/>
          </a:xfrm>
          <a:prstGeom prst="rect">
            <a:avLst/>
          </a:prstGeom>
        </p:spPr>
        <p:txBody>
          <a:bodyPr lIns="121963" tIns="60981" rIns="121963" bIns="60981"/>
          <a:lstStyle>
            <a:lvl1pPr fontAlgn="auto">
              <a:buFont typeface="Arial" pitchFamily="34" charset="0"/>
              <a:buNone/>
              <a:defRPr noProof="1">
                <a:latin typeface="+mn-lt"/>
                <a:ea typeface="+mn-ea"/>
              </a:defRPr>
            </a:lvl1pPr>
          </a:lstStyle>
          <a:p>
            <a:pPr>
              <a:defRPr/>
            </a:pPr>
            <a:fld id="{4A69F202-2518-4D8C-A7F1-BAE7393A987C}" type="datetimeFigureOut">
              <a:rPr lang="zh-CN" altLang="en-US"/>
              <a:pPr>
                <a:defRPr/>
              </a:pPr>
              <a:t>2018/12/5</a:t>
            </a:fld>
            <a:endParaRPr lang="zh-CN" altLang="en-US"/>
          </a:p>
        </p:txBody>
      </p:sp>
      <p:sp>
        <p:nvSpPr>
          <p:cNvPr id="5" name="页脚占位符 4"/>
          <p:cNvSpPr>
            <a:spLocks noGrp="1"/>
          </p:cNvSpPr>
          <p:nvPr>
            <p:ph type="ftr" sz="quarter" idx="11"/>
          </p:nvPr>
        </p:nvSpPr>
        <p:spPr>
          <a:xfrm>
            <a:off x="4167188" y="6357938"/>
            <a:ext cx="3863975" cy="365125"/>
          </a:xfrm>
          <a:prstGeom prst="rect">
            <a:avLst/>
          </a:prstGeom>
        </p:spPr>
        <p:txBody>
          <a:bodyPr lIns="121963" tIns="60981" rIns="121963" bIns="60981"/>
          <a:lstStyle>
            <a:lvl1pPr fontAlgn="auto">
              <a:buFont typeface="Arial" pitchFamily="34" charset="0"/>
              <a:buNone/>
              <a:defRPr noProof="1"/>
            </a:lvl1pPr>
          </a:lstStyle>
          <a:p>
            <a:pPr>
              <a:defRPr/>
            </a:pPr>
            <a:endParaRPr lang="zh-CN" altLang="en-US"/>
          </a:p>
        </p:txBody>
      </p:sp>
      <p:sp>
        <p:nvSpPr>
          <p:cNvPr id="6" name="灯片编号占位符 5"/>
          <p:cNvSpPr>
            <a:spLocks noGrp="1"/>
          </p:cNvSpPr>
          <p:nvPr>
            <p:ph type="sldNum" sz="quarter" idx="12"/>
          </p:nvPr>
        </p:nvSpPr>
        <p:spPr>
          <a:xfrm>
            <a:off x="8742363" y="6357938"/>
            <a:ext cx="2846387" cy="365125"/>
          </a:xfrm>
          <a:prstGeom prst="rect">
            <a:avLst/>
          </a:prstGeom>
        </p:spPr>
        <p:txBody>
          <a:bodyPr vert="horz" wrap="square" lIns="121963" tIns="60981" rIns="121963" bIns="60981" numCol="1" anchor="t" anchorCtr="0" compatLnSpc="1">
            <a:prstTxWarp prst="textNoShape">
              <a:avLst/>
            </a:prstTxWarp>
          </a:bodyPr>
          <a:lstStyle>
            <a:lvl1pPr>
              <a:buFont typeface="Arial" pitchFamily="34" charset="0"/>
              <a:buNone/>
              <a:defRPr/>
            </a:lvl1pPr>
          </a:lstStyle>
          <a:p>
            <a:pPr>
              <a:defRPr/>
            </a:pPr>
            <a:fld id="{88F02880-A701-4770-92AE-367104155028}" type="slidenum">
              <a:rPr lang="zh-CN" altLang="en-US"/>
              <a:pPr>
                <a:defRPr/>
              </a:pPr>
              <a:t>‹#›</a:t>
            </a:fld>
            <a:endParaRPr lang="zh-CN" altLang="en-US"/>
          </a:p>
        </p:txBody>
      </p:sp>
    </p:spTree>
  </p:cSld>
  <p:clrMapOvr>
    <a:masterClrMapping/>
  </p:clrMapOvr>
  <p:transition spd="slow" advTm="0">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cxnSp>
        <p:nvCxnSpPr>
          <p:cNvPr id="2" name="直接连接符 1"/>
          <p:cNvCxnSpPr/>
          <p:nvPr userDrawn="1"/>
        </p:nvCxnSpPr>
        <p:spPr>
          <a:xfrm>
            <a:off x="3146425" y="692150"/>
            <a:ext cx="9051925" cy="1588"/>
          </a:xfrm>
          <a:prstGeom prst="line">
            <a:avLst/>
          </a:prstGeom>
          <a:ln w="254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3" name="图片 1"/>
          <p:cNvPicPr>
            <a:picLocks noChangeAspect="1" noChangeArrowheads="1"/>
          </p:cNvPicPr>
          <p:nvPr userDrawn="1"/>
        </p:nvPicPr>
        <p:blipFill>
          <a:blip r:embed="rId2" cstate="print"/>
          <a:srcRect/>
          <a:stretch>
            <a:fillRect/>
          </a:stretch>
        </p:blipFill>
        <p:spPr bwMode="auto">
          <a:xfrm>
            <a:off x="38100" y="119063"/>
            <a:ext cx="3009900" cy="573087"/>
          </a:xfrm>
          <a:prstGeom prst="rect">
            <a:avLst/>
          </a:prstGeom>
          <a:noFill/>
          <a:ln w="9525">
            <a:noFill/>
            <a:miter lim="800000"/>
            <a:headEnd/>
            <a:tailEnd/>
          </a:ln>
        </p:spPr>
      </p:pic>
    </p:spTree>
  </p:cSld>
  <p:clrMapOvr>
    <a:masterClrMapping/>
  </p:clrMapOvr>
  <p:transition spd="slow" advTm="0">
    <p:wip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609918" y="274702"/>
            <a:ext cx="10978515" cy="1143265"/>
          </a:xfrm>
          <a:prstGeom prst="rect">
            <a:avLst/>
          </a:prstGeom>
        </p:spPr>
        <p:txBody>
          <a:bodyPr lIns="121963" tIns="60981" rIns="121963" bIns="60981"/>
          <a:lstStyle/>
          <a:p>
            <a:r>
              <a:rPr lang="zh-CN" altLang="en-US" noProof="1" smtClean="0"/>
              <a:t>单击此处编辑母版标题样式</a:t>
            </a:r>
            <a:endParaRPr lang="zh-CN" altLang="en-US" noProof="1"/>
          </a:p>
        </p:txBody>
      </p:sp>
      <p:sp>
        <p:nvSpPr>
          <p:cNvPr id="3" name="日期占位符 2"/>
          <p:cNvSpPr>
            <a:spLocks noGrp="1"/>
          </p:cNvSpPr>
          <p:nvPr>
            <p:ph type="dt" sz="half" idx="10"/>
          </p:nvPr>
        </p:nvSpPr>
        <p:spPr>
          <a:xfrm>
            <a:off x="609600" y="6357938"/>
            <a:ext cx="2846388" cy="365125"/>
          </a:xfrm>
          <a:prstGeom prst="rect">
            <a:avLst/>
          </a:prstGeom>
        </p:spPr>
        <p:txBody>
          <a:bodyPr lIns="121963" tIns="60981" rIns="121963" bIns="60981"/>
          <a:lstStyle>
            <a:lvl1pPr fontAlgn="auto">
              <a:buFont typeface="Arial" pitchFamily="34" charset="0"/>
              <a:buNone/>
              <a:defRPr noProof="1">
                <a:latin typeface="+mn-lt"/>
                <a:ea typeface="+mn-ea"/>
              </a:defRPr>
            </a:lvl1pPr>
          </a:lstStyle>
          <a:p>
            <a:pPr>
              <a:defRPr/>
            </a:pPr>
            <a:fld id="{7EFC6672-0460-4436-BD76-7D42B0C67805}" type="datetimeFigureOut">
              <a:rPr lang="zh-CN" altLang="en-US"/>
              <a:pPr>
                <a:defRPr/>
              </a:pPr>
              <a:t>2018/12/5</a:t>
            </a:fld>
            <a:endParaRPr lang="zh-CN" altLang="en-US"/>
          </a:p>
        </p:txBody>
      </p:sp>
      <p:sp>
        <p:nvSpPr>
          <p:cNvPr id="4" name="页脚占位符 3"/>
          <p:cNvSpPr>
            <a:spLocks noGrp="1"/>
          </p:cNvSpPr>
          <p:nvPr>
            <p:ph type="ftr" sz="quarter" idx="11"/>
          </p:nvPr>
        </p:nvSpPr>
        <p:spPr>
          <a:xfrm>
            <a:off x="4167188" y="6357938"/>
            <a:ext cx="3863975" cy="365125"/>
          </a:xfrm>
          <a:prstGeom prst="rect">
            <a:avLst/>
          </a:prstGeom>
        </p:spPr>
        <p:txBody>
          <a:bodyPr lIns="121963" tIns="60981" rIns="121963" bIns="60981"/>
          <a:lstStyle>
            <a:lvl1pPr fontAlgn="auto">
              <a:buFont typeface="Arial" pitchFamily="34" charset="0"/>
              <a:buNone/>
              <a:defRPr noProof="1"/>
            </a:lvl1pPr>
          </a:lstStyle>
          <a:p>
            <a:pPr>
              <a:defRPr/>
            </a:pPr>
            <a:endParaRPr lang="zh-CN" altLang="en-US"/>
          </a:p>
        </p:txBody>
      </p:sp>
      <p:sp>
        <p:nvSpPr>
          <p:cNvPr id="5" name="灯片编号占位符 4"/>
          <p:cNvSpPr>
            <a:spLocks noGrp="1"/>
          </p:cNvSpPr>
          <p:nvPr>
            <p:ph type="sldNum" sz="quarter" idx="12"/>
          </p:nvPr>
        </p:nvSpPr>
        <p:spPr>
          <a:xfrm>
            <a:off x="8742363" y="6357938"/>
            <a:ext cx="2846387" cy="365125"/>
          </a:xfrm>
          <a:prstGeom prst="rect">
            <a:avLst/>
          </a:prstGeom>
        </p:spPr>
        <p:txBody>
          <a:bodyPr vert="horz" wrap="square" lIns="121963" tIns="60981" rIns="121963" bIns="60981" numCol="1" anchor="t" anchorCtr="0" compatLnSpc="1">
            <a:prstTxWarp prst="textNoShape">
              <a:avLst/>
            </a:prstTxWarp>
          </a:bodyPr>
          <a:lstStyle>
            <a:lvl1pPr>
              <a:buFont typeface="Arial" pitchFamily="34" charset="0"/>
              <a:buNone/>
              <a:defRPr/>
            </a:lvl1pPr>
          </a:lstStyle>
          <a:p>
            <a:pPr>
              <a:defRPr/>
            </a:pPr>
            <a:fld id="{C212E0C9-53C4-4A5D-A1FF-9AD4ABD8CE6E}" type="slidenum">
              <a:rPr lang="zh-CN" altLang="en-US"/>
              <a:pPr>
                <a:defRPr/>
              </a:pPr>
              <a:t>‹#›</a:t>
            </a:fld>
            <a:endParaRPr lang="zh-CN" altLang="en-US"/>
          </a:p>
        </p:txBody>
      </p:sp>
    </p:spTree>
  </p:cSld>
  <p:clrMapOvr>
    <a:masterClrMapping/>
  </p:clrMapOvr>
  <p:transition spd="slow" advTm="0">
    <p:wip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609600" y="6357938"/>
            <a:ext cx="2846388" cy="365125"/>
          </a:xfrm>
          <a:prstGeom prst="rect">
            <a:avLst/>
          </a:prstGeom>
        </p:spPr>
        <p:txBody>
          <a:bodyPr lIns="121963" tIns="60981" rIns="121963" bIns="60981"/>
          <a:lstStyle>
            <a:lvl1pPr fontAlgn="auto">
              <a:buFont typeface="Arial" pitchFamily="34" charset="0"/>
              <a:buNone/>
              <a:defRPr noProof="1">
                <a:latin typeface="+mn-lt"/>
                <a:ea typeface="+mn-ea"/>
              </a:defRPr>
            </a:lvl1pPr>
          </a:lstStyle>
          <a:p>
            <a:pPr>
              <a:defRPr/>
            </a:pPr>
            <a:fld id="{02B09B05-9B28-4E88-88BA-9A06C9A314AB}" type="datetimeFigureOut">
              <a:rPr lang="zh-CN" altLang="en-US"/>
              <a:pPr>
                <a:defRPr/>
              </a:pPr>
              <a:t>2018/12/5</a:t>
            </a:fld>
            <a:endParaRPr lang="zh-CN" altLang="en-US"/>
          </a:p>
        </p:txBody>
      </p:sp>
      <p:sp>
        <p:nvSpPr>
          <p:cNvPr id="3" name="页脚占位符 2"/>
          <p:cNvSpPr>
            <a:spLocks noGrp="1"/>
          </p:cNvSpPr>
          <p:nvPr>
            <p:ph type="ftr" sz="quarter" idx="11"/>
          </p:nvPr>
        </p:nvSpPr>
        <p:spPr>
          <a:xfrm>
            <a:off x="4167188" y="6357938"/>
            <a:ext cx="3863975" cy="365125"/>
          </a:xfrm>
          <a:prstGeom prst="rect">
            <a:avLst/>
          </a:prstGeom>
        </p:spPr>
        <p:txBody>
          <a:bodyPr lIns="121963" tIns="60981" rIns="121963" bIns="60981"/>
          <a:lstStyle>
            <a:lvl1pPr fontAlgn="auto">
              <a:buFont typeface="Arial" pitchFamily="34" charset="0"/>
              <a:buNone/>
              <a:defRPr noProof="1"/>
            </a:lvl1pPr>
          </a:lstStyle>
          <a:p>
            <a:pPr>
              <a:defRPr/>
            </a:pPr>
            <a:endParaRPr lang="zh-CN" altLang="en-US"/>
          </a:p>
        </p:txBody>
      </p:sp>
      <p:sp>
        <p:nvSpPr>
          <p:cNvPr id="4" name="灯片编号占位符 3"/>
          <p:cNvSpPr>
            <a:spLocks noGrp="1"/>
          </p:cNvSpPr>
          <p:nvPr>
            <p:ph type="sldNum" sz="quarter" idx="12"/>
          </p:nvPr>
        </p:nvSpPr>
        <p:spPr>
          <a:xfrm>
            <a:off x="8742363" y="6357938"/>
            <a:ext cx="2846387" cy="365125"/>
          </a:xfrm>
          <a:prstGeom prst="rect">
            <a:avLst/>
          </a:prstGeom>
        </p:spPr>
        <p:txBody>
          <a:bodyPr vert="horz" wrap="square" lIns="121963" tIns="60981" rIns="121963" bIns="60981" numCol="1" anchor="t" anchorCtr="0" compatLnSpc="1">
            <a:prstTxWarp prst="textNoShape">
              <a:avLst/>
            </a:prstTxWarp>
          </a:bodyPr>
          <a:lstStyle>
            <a:lvl1pPr>
              <a:buFont typeface="Arial" pitchFamily="34" charset="0"/>
              <a:buNone/>
              <a:defRPr/>
            </a:lvl1pPr>
          </a:lstStyle>
          <a:p>
            <a:pPr>
              <a:defRPr/>
            </a:pPr>
            <a:fld id="{821D53AB-688D-4EEE-BC67-5E489C2A7D35}" type="slidenum">
              <a:rPr lang="zh-CN" altLang="en-US"/>
              <a:pPr>
                <a:defRPr/>
              </a:pPr>
              <a:t>‹#›</a:t>
            </a:fld>
            <a:endParaRPr lang="zh-CN" altLang="en-US"/>
          </a:p>
        </p:txBody>
      </p:sp>
    </p:spTree>
  </p:cSld>
  <p:clrMapOvr>
    <a:masterClrMapping/>
  </p:clrMapOvr>
  <p:transition spd="slow" advTm="0">
    <p:wip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920" y="273112"/>
            <a:ext cx="4013173" cy="1162320"/>
          </a:xfrm>
          <a:prstGeom prst="rect">
            <a:avLst/>
          </a:prstGeom>
        </p:spPr>
        <p:txBody>
          <a:bodyPr lIns="121963" tIns="60981" rIns="121963" bIns="60981" anchor="b"/>
          <a:lstStyle>
            <a:lvl1pPr algn="l">
              <a:defRPr sz="2700" b="1"/>
            </a:lvl1pPr>
          </a:lstStyle>
          <a:p>
            <a:r>
              <a:rPr lang="zh-CN" altLang="en-US" noProof="1" smtClean="0"/>
              <a:t>单击此处编辑母版标题样式</a:t>
            </a:r>
            <a:endParaRPr lang="zh-CN" altLang="en-US" noProof="1"/>
          </a:p>
        </p:txBody>
      </p:sp>
      <p:sp>
        <p:nvSpPr>
          <p:cNvPr id="3" name="内容占位符 2"/>
          <p:cNvSpPr>
            <a:spLocks noGrp="1"/>
          </p:cNvSpPr>
          <p:nvPr>
            <p:ph idx="1"/>
          </p:nvPr>
        </p:nvSpPr>
        <p:spPr>
          <a:xfrm>
            <a:off x="4769216" y="273114"/>
            <a:ext cx="6819216" cy="5854469"/>
          </a:xfrm>
          <a:prstGeom prst="rect">
            <a:avLst/>
          </a:prstGeom>
        </p:spPr>
        <p:txBody>
          <a:bodyPr lIns="121963" tIns="60981" rIns="121963" bIns="60981"/>
          <a:lstStyle>
            <a:lvl1pPr>
              <a:defRPr sz="4300"/>
            </a:lvl1pPr>
            <a:lvl2pPr>
              <a:defRPr sz="3700"/>
            </a:lvl2pPr>
            <a:lvl3pPr>
              <a:defRPr sz="3200"/>
            </a:lvl3pPr>
            <a:lvl4pPr>
              <a:defRPr sz="2700"/>
            </a:lvl4pPr>
            <a:lvl5pPr>
              <a:defRPr sz="2700"/>
            </a:lvl5pPr>
            <a:lvl6pPr>
              <a:defRPr sz="2700"/>
            </a:lvl6pPr>
            <a:lvl7pPr>
              <a:defRPr sz="2700"/>
            </a:lvl7pPr>
            <a:lvl8pPr>
              <a:defRPr sz="2700"/>
            </a:lvl8pPr>
            <a:lvl9pPr>
              <a:defRPr sz="2700"/>
            </a:lvl9p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4" name="文本占位符 3"/>
          <p:cNvSpPr>
            <a:spLocks noGrp="1"/>
          </p:cNvSpPr>
          <p:nvPr>
            <p:ph type="body" sz="half" idx="2"/>
          </p:nvPr>
        </p:nvSpPr>
        <p:spPr>
          <a:xfrm>
            <a:off x="609920" y="1435434"/>
            <a:ext cx="4013173" cy="4692149"/>
          </a:xfrm>
          <a:prstGeom prst="rect">
            <a:avLst/>
          </a:prstGeom>
        </p:spPr>
        <p:txBody>
          <a:bodyPr lIns="121963" tIns="60981" rIns="121963" bIns="60981"/>
          <a:lstStyle>
            <a:lvl1pPr marL="0" indent="0">
              <a:buNone/>
              <a:defRPr sz="1900"/>
            </a:lvl1pPr>
            <a:lvl2pPr marL="609600" indent="0">
              <a:buNone/>
              <a:defRPr sz="1600"/>
            </a:lvl2pPr>
            <a:lvl3pPr marL="1219835" indent="0">
              <a:buNone/>
              <a:defRPr sz="1300"/>
            </a:lvl3pPr>
            <a:lvl4pPr marL="1829435" indent="0">
              <a:buNone/>
              <a:defRPr sz="1200"/>
            </a:lvl4pPr>
            <a:lvl5pPr marL="2439035" indent="0">
              <a:buNone/>
              <a:defRPr sz="1200"/>
            </a:lvl5pPr>
            <a:lvl6pPr marL="3049270" indent="0">
              <a:buNone/>
              <a:defRPr sz="1200"/>
            </a:lvl6pPr>
            <a:lvl7pPr marL="3658870" indent="0">
              <a:buNone/>
              <a:defRPr sz="1200"/>
            </a:lvl7pPr>
            <a:lvl8pPr marL="4268470" indent="0">
              <a:buNone/>
              <a:defRPr sz="1200"/>
            </a:lvl8pPr>
            <a:lvl9pPr marL="4878705" indent="0">
              <a:buNone/>
              <a:defRPr sz="1200"/>
            </a:lvl9pPr>
          </a:lstStyle>
          <a:p>
            <a:pPr lvl="0"/>
            <a:r>
              <a:rPr lang="zh-CN" altLang="en-US" noProof="1" smtClean="0"/>
              <a:t>单击此处编辑母版文本样式</a:t>
            </a:r>
          </a:p>
        </p:txBody>
      </p:sp>
      <p:sp>
        <p:nvSpPr>
          <p:cNvPr id="5" name="日期占位符 4"/>
          <p:cNvSpPr>
            <a:spLocks noGrp="1"/>
          </p:cNvSpPr>
          <p:nvPr>
            <p:ph type="dt" sz="half" idx="10"/>
          </p:nvPr>
        </p:nvSpPr>
        <p:spPr>
          <a:xfrm>
            <a:off x="609600" y="6357938"/>
            <a:ext cx="2846388" cy="365125"/>
          </a:xfrm>
          <a:prstGeom prst="rect">
            <a:avLst/>
          </a:prstGeom>
        </p:spPr>
        <p:txBody>
          <a:bodyPr lIns="121963" tIns="60981" rIns="121963" bIns="60981"/>
          <a:lstStyle>
            <a:lvl1pPr fontAlgn="auto">
              <a:buFont typeface="Arial" pitchFamily="34" charset="0"/>
              <a:buNone/>
              <a:defRPr noProof="1">
                <a:latin typeface="+mn-lt"/>
                <a:ea typeface="+mn-ea"/>
              </a:defRPr>
            </a:lvl1pPr>
          </a:lstStyle>
          <a:p>
            <a:pPr>
              <a:defRPr/>
            </a:pPr>
            <a:fld id="{A220754B-5669-47C2-A03F-4D51F4AD7348}" type="datetimeFigureOut">
              <a:rPr lang="zh-CN" altLang="en-US"/>
              <a:pPr>
                <a:defRPr/>
              </a:pPr>
              <a:t>2018/12/5</a:t>
            </a:fld>
            <a:endParaRPr lang="zh-CN" altLang="en-US"/>
          </a:p>
        </p:txBody>
      </p:sp>
      <p:sp>
        <p:nvSpPr>
          <p:cNvPr id="6" name="页脚占位符 5"/>
          <p:cNvSpPr>
            <a:spLocks noGrp="1"/>
          </p:cNvSpPr>
          <p:nvPr>
            <p:ph type="ftr" sz="quarter" idx="11"/>
          </p:nvPr>
        </p:nvSpPr>
        <p:spPr>
          <a:xfrm>
            <a:off x="4167188" y="6357938"/>
            <a:ext cx="3863975" cy="365125"/>
          </a:xfrm>
          <a:prstGeom prst="rect">
            <a:avLst/>
          </a:prstGeom>
        </p:spPr>
        <p:txBody>
          <a:bodyPr lIns="121963" tIns="60981" rIns="121963" bIns="60981"/>
          <a:lstStyle>
            <a:lvl1pPr fontAlgn="auto">
              <a:buFont typeface="Arial" pitchFamily="34" charset="0"/>
              <a:buNone/>
              <a:defRPr noProof="1"/>
            </a:lvl1pPr>
          </a:lstStyle>
          <a:p>
            <a:pPr>
              <a:defRPr/>
            </a:pPr>
            <a:endParaRPr lang="zh-CN" altLang="en-US"/>
          </a:p>
        </p:txBody>
      </p:sp>
      <p:sp>
        <p:nvSpPr>
          <p:cNvPr id="7" name="灯片编号占位符 6"/>
          <p:cNvSpPr>
            <a:spLocks noGrp="1"/>
          </p:cNvSpPr>
          <p:nvPr>
            <p:ph type="sldNum" sz="quarter" idx="12"/>
          </p:nvPr>
        </p:nvSpPr>
        <p:spPr>
          <a:xfrm>
            <a:off x="8742363" y="6357938"/>
            <a:ext cx="2846387" cy="365125"/>
          </a:xfrm>
          <a:prstGeom prst="rect">
            <a:avLst/>
          </a:prstGeom>
        </p:spPr>
        <p:txBody>
          <a:bodyPr vert="horz" wrap="square" lIns="121963" tIns="60981" rIns="121963" bIns="60981" numCol="1" anchor="t" anchorCtr="0" compatLnSpc="1">
            <a:prstTxWarp prst="textNoShape">
              <a:avLst/>
            </a:prstTxWarp>
          </a:bodyPr>
          <a:lstStyle>
            <a:lvl1pPr>
              <a:buFont typeface="Arial" pitchFamily="34" charset="0"/>
              <a:buNone/>
              <a:defRPr/>
            </a:lvl1pPr>
          </a:lstStyle>
          <a:p>
            <a:pPr>
              <a:defRPr/>
            </a:pPr>
            <a:fld id="{D7A77693-1A48-44E5-8295-74CB1D24BF73}" type="slidenum">
              <a:rPr lang="zh-CN" altLang="en-US"/>
              <a:pPr>
                <a:defRPr/>
              </a:pPr>
              <a:t>‹#›</a:t>
            </a:fld>
            <a:endParaRPr lang="zh-CN" altLang="en-US"/>
          </a:p>
        </p:txBody>
      </p:sp>
    </p:spTree>
  </p:cSld>
  <p:clrMapOvr>
    <a:masterClrMapping/>
  </p:clrMapOvr>
  <p:transition spd="slow" advTm="0">
    <p:wip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90962" y="4801712"/>
            <a:ext cx="7319010" cy="566870"/>
          </a:xfrm>
          <a:prstGeom prst="rect">
            <a:avLst/>
          </a:prstGeom>
        </p:spPr>
        <p:txBody>
          <a:bodyPr lIns="121963" tIns="60981" rIns="121963" bIns="60981" anchor="b"/>
          <a:lstStyle>
            <a:lvl1pPr algn="l">
              <a:defRPr sz="2700" b="1"/>
            </a:lvl1pPr>
          </a:lstStyle>
          <a:p>
            <a:r>
              <a:rPr lang="zh-CN" altLang="en-US" noProof="1" smtClean="0"/>
              <a:t>单击此处编辑母版标题样式</a:t>
            </a:r>
            <a:endParaRPr lang="zh-CN" altLang="en-US" noProof="1"/>
          </a:p>
        </p:txBody>
      </p:sp>
      <p:sp>
        <p:nvSpPr>
          <p:cNvPr id="3" name="图片占位符 2"/>
          <p:cNvSpPr>
            <a:spLocks noGrp="1"/>
          </p:cNvSpPr>
          <p:nvPr>
            <p:ph type="pic" idx="1"/>
          </p:nvPr>
        </p:nvSpPr>
        <p:spPr>
          <a:xfrm>
            <a:off x="2390962" y="612916"/>
            <a:ext cx="7319010" cy="4115753"/>
          </a:xfrm>
          <a:prstGeom prst="rect">
            <a:avLst/>
          </a:prstGeom>
        </p:spPr>
        <p:txBody>
          <a:bodyPr lIns="121963" tIns="60981" rIns="121963" bIns="60981"/>
          <a:lstStyle>
            <a:lvl1pPr marL="0" indent="0">
              <a:buNone/>
              <a:defRPr sz="4300"/>
            </a:lvl1pPr>
            <a:lvl2pPr marL="609600" indent="0">
              <a:buNone/>
              <a:defRPr sz="3700"/>
            </a:lvl2pPr>
            <a:lvl3pPr marL="1219835" indent="0">
              <a:buNone/>
              <a:defRPr sz="3200"/>
            </a:lvl3pPr>
            <a:lvl4pPr marL="1829435" indent="0">
              <a:buNone/>
              <a:defRPr sz="2700"/>
            </a:lvl4pPr>
            <a:lvl5pPr marL="2439035" indent="0">
              <a:buNone/>
              <a:defRPr sz="2700"/>
            </a:lvl5pPr>
            <a:lvl6pPr marL="3049270" indent="0">
              <a:buNone/>
              <a:defRPr sz="2700"/>
            </a:lvl6pPr>
            <a:lvl7pPr marL="3658870" indent="0">
              <a:buNone/>
              <a:defRPr sz="2700"/>
            </a:lvl7pPr>
            <a:lvl8pPr marL="4268470" indent="0">
              <a:buNone/>
              <a:defRPr sz="2700"/>
            </a:lvl8pPr>
            <a:lvl9pPr marL="4878705" indent="0">
              <a:buNone/>
              <a:defRPr sz="2700"/>
            </a:lvl9pPr>
          </a:lstStyle>
          <a:p>
            <a:pPr lvl="0"/>
            <a:endParaRPr lang="zh-CN" altLang="en-US" noProof="1"/>
          </a:p>
        </p:txBody>
      </p:sp>
      <p:sp>
        <p:nvSpPr>
          <p:cNvPr id="4" name="文本占位符 3"/>
          <p:cNvSpPr>
            <a:spLocks noGrp="1"/>
          </p:cNvSpPr>
          <p:nvPr>
            <p:ph type="body" sz="half" idx="2"/>
          </p:nvPr>
        </p:nvSpPr>
        <p:spPr>
          <a:xfrm>
            <a:off x="2390962" y="5368581"/>
            <a:ext cx="7319010" cy="805049"/>
          </a:xfrm>
          <a:prstGeom prst="rect">
            <a:avLst/>
          </a:prstGeom>
        </p:spPr>
        <p:txBody>
          <a:bodyPr lIns="121963" tIns="60981" rIns="121963" bIns="60981"/>
          <a:lstStyle>
            <a:lvl1pPr marL="0" indent="0">
              <a:buNone/>
              <a:defRPr sz="1900"/>
            </a:lvl1pPr>
            <a:lvl2pPr marL="609600" indent="0">
              <a:buNone/>
              <a:defRPr sz="1600"/>
            </a:lvl2pPr>
            <a:lvl3pPr marL="1219835" indent="0">
              <a:buNone/>
              <a:defRPr sz="1300"/>
            </a:lvl3pPr>
            <a:lvl4pPr marL="1829435" indent="0">
              <a:buNone/>
              <a:defRPr sz="1200"/>
            </a:lvl4pPr>
            <a:lvl5pPr marL="2439035" indent="0">
              <a:buNone/>
              <a:defRPr sz="1200"/>
            </a:lvl5pPr>
            <a:lvl6pPr marL="3049270" indent="0">
              <a:buNone/>
              <a:defRPr sz="1200"/>
            </a:lvl6pPr>
            <a:lvl7pPr marL="3658870" indent="0">
              <a:buNone/>
              <a:defRPr sz="1200"/>
            </a:lvl7pPr>
            <a:lvl8pPr marL="4268470" indent="0">
              <a:buNone/>
              <a:defRPr sz="1200"/>
            </a:lvl8pPr>
            <a:lvl9pPr marL="4878705" indent="0">
              <a:buNone/>
              <a:defRPr sz="1200"/>
            </a:lvl9pPr>
          </a:lstStyle>
          <a:p>
            <a:pPr lvl="0"/>
            <a:r>
              <a:rPr lang="zh-CN" altLang="en-US" noProof="1" smtClean="0"/>
              <a:t>单击此处编辑母版文本样式</a:t>
            </a:r>
          </a:p>
        </p:txBody>
      </p:sp>
      <p:sp>
        <p:nvSpPr>
          <p:cNvPr id="5" name="日期占位符 4"/>
          <p:cNvSpPr>
            <a:spLocks noGrp="1"/>
          </p:cNvSpPr>
          <p:nvPr>
            <p:ph type="dt" sz="half" idx="10"/>
          </p:nvPr>
        </p:nvSpPr>
        <p:spPr>
          <a:xfrm>
            <a:off x="609600" y="6357938"/>
            <a:ext cx="2846388" cy="365125"/>
          </a:xfrm>
          <a:prstGeom prst="rect">
            <a:avLst/>
          </a:prstGeom>
        </p:spPr>
        <p:txBody>
          <a:bodyPr lIns="121963" tIns="60981" rIns="121963" bIns="60981"/>
          <a:lstStyle>
            <a:lvl1pPr fontAlgn="auto">
              <a:buFont typeface="Arial" pitchFamily="34" charset="0"/>
              <a:buNone/>
              <a:defRPr noProof="1">
                <a:latin typeface="+mn-lt"/>
                <a:ea typeface="+mn-ea"/>
              </a:defRPr>
            </a:lvl1pPr>
          </a:lstStyle>
          <a:p>
            <a:pPr>
              <a:defRPr/>
            </a:pPr>
            <a:fld id="{19771712-84F8-492E-87E4-0E3B8F0FEDD7}" type="datetimeFigureOut">
              <a:rPr lang="zh-CN" altLang="en-US"/>
              <a:pPr>
                <a:defRPr/>
              </a:pPr>
              <a:t>2018/12/5</a:t>
            </a:fld>
            <a:endParaRPr lang="zh-CN" altLang="en-US"/>
          </a:p>
        </p:txBody>
      </p:sp>
      <p:sp>
        <p:nvSpPr>
          <p:cNvPr id="6" name="页脚占位符 5"/>
          <p:cNvSpPr>
            <a:spLocks noGrp="1"/>
          </p:cNvSpPr>
          <p:nvPr>
            <p:ph type="ftr" sz="quarter" idx="11"/>
          </p:nvPr>
        </p:nvSpPr>
        <p:spPr>
          <a:xfrm>
            <a:off x="4167188" y="6357938"/>
            <a:ext cx="3863975" cy="365125"/>
          </a:xfrm>
          <a:prstGeom prst="rect">
            <a:avLst/>
          </a:prstGeom>
        </p:spPr>
        <p:txBody>
          <a:bodyPr lIns="121963" tIns="60981" rIns="121963" bIns="60981"/>
          <a:lstStyle>
            <a:lvl1pPr fontAlgn="auto">
              <a:buFont typeface="Arial" pitchFamily="34" charset="0"/>
              <a:buNone/>
              <a:defRPr noProof="1"/>
            </a:lvl1pPr>
          </a:lstStyle>
          <a:p>
            <a:pPr>
              <a:defRPr/>
            </a:pPr>
            <a:endParaRPr lang="zh-CN" altLang="en-US"/>
          </a:p>
        </p:txBody>
      </p:sp>
      <p:sp>
        <p:nvSpPr>
          <p:cNvPr id="7" name="灯片编号占位符 6"/>
          <p:cNvSpPr>
            <a:spLocks noGrp="1"/>
          </p:cNvSpPr>
          <p:nvPr>
            <p:ph type="sldNum" sz="quarter" idx="12"/>
          </p:nvPr>
        </p:nvSpPr>
        <p:spPr>
          <a:xfrm>
            <a:off x="8742363" y="6357938"/>
            <a:ext cx="2846387" cy="365125"/>
          </a:xfrm>
          <a:prstGeom prst="rect">
            <a:avLst/>
          </a:prstGeom>
        </p:spPr>
        <p:txBody>
          <a:bodyPr vert="horz" wrap="square" lIns="121963" tIns="60981" rIns="121963" bIns="60981" numCol="1" anchor="t" anchorCtr="0" compatLnSpc="1">
            <a:prstTxWarp prst="textNoShape">
              <a:avLst/>
            </a:prstTxWarp>
          </a:bodyPr>
          <a:lstStyle>
            <a:lvl1pPr>
              <a:buFont typeface="Arial" pitchFamily="34" charset="0"/>
              <a:buNone/>
              <a:defRPr/>
            </a:lvl1pPr>
          </a:lstStyle>
          <a:p>
            <a:pPr>
              <a:defRPr/>
            </a:pPr>
            <a:fld id="{314DD558-3990-4244-8185-5C047C0B222C}" type="slidenum">
              <a:rPr lang="zh-CN" altLang="en-US"/>
              <a:pPr>
                <a:defRPr/>
              </a:pPr>
              <a:t>‹#›</a:t>
            </a:fld>
            <a:endParaRPr lang="zh-CN" altLang="en-US"/>
          </a:p>
        </p:txBody>
      </p:sp>
    </p:spTree>
  </p:cSld>
  <p:clrMapOvr>
    <a:masterClrMapping/>
  </p:clrMapOvr>
  <p:transition spd="slow" advTm="0">
    <p:wip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609918" y="274702"/>
            <a:ext cx="10978515" cy="1143265"/>
          </a:xfrm>
          <a:prstGeom prst="rect">
            <a:avLst/>
          </a:prstGeom>
        </p:spPr>
        <p:txBody>
          <a:bodyPr lIns="121963" tIns="60981" rIns="121963" bIns="60981"/>
          <a:lstStyle/>
          <a:p>
            <a:r>
              <a:rPr lang="zh-CN" altLang="en-US" noProof="1" smtClean="0"/>
              <a:t>单击此处编辑母版标题样式</a:t>
            </a:r>
            <a:endParaRPr lang="zh-CN" altLang="en-US" noProof="1"/>
          </a:p>
        </p:txBody>
      </p:sp>
      <p:sp>
        <p:nvSpPr>
          <p:cNvPr id="3" name="竖排文字占位符 2"/>
          <p:cNvSpPr>
            <a:spLocks noGrp="1"/>
          </p:cNvSpPr>
          <p:nvPr>
            <p:ph type="body" orient="vert" idx="1"/>
          </p:nvPr>
        </p:nvSpPr>
        <p:spPr>
          <a:xfrm>
            <a:off x="609918" y="1600572"/>
            <a:ext cx="10978515" cy="4527011"/>
          </a:xfrm>
          <a:prstGeom prst="rect">
            <a:avLst/>
          </a:prstGeom>
        </p:spPr>
        <p:txBody>
          <a:bodyPr vert="eaVert" lIns="121963" tIns="60981" rIns="121963" bIns="60981"/>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4" name="日期占位符 3"/>
          <p:cNvSpPr>
            <a:spLocks noGrp="1"/>
          </p:cNvSpPr>
          <p:nvPr>
            <p:ph type="dt" sz="half" idx="10"/>
          </p:nvPr>
        </p:nvSpPr>
        <p:spPr>
          <a:xfrm>
            <a:off x="609600" y="6357938"/>
            <a:ext cx="2846388" cy="365125"/>
          </a:xfrm>
          <a:prstGeom prst="rect">
            <a:avLst/>
          </a:prstGeom>
        </p:spPr>
        <p:txBody>
          <a:bodyPr lIns="121963" tIns="60981" rIns="121963" bIns="60981"/>
          <a:lstStyle>
            <a:lvl1pPr fontAlgn="auto">
              <a:buFont typeface="Arial" pitchFamily="34" charset="0"/>
              <a:buNone/>
              <a:defRPr noProof="1">
                <a:latin typeface="+mn-lt"/>
                <a:ea typeface="+mn-ea"/>
              </a:defRPr>
            </a:lvl1pPr>
          </a:lstStyle>
          <a:p>
            <a:pPr>
              <a:defRPr/>
            </a:pPr>
            <a:fld id="{D2D0FEDF-37F8-4850-83F2-34835C85EC47}" type="datetimeFigureOut">
              <a:rPr lang="zh-CN" altLang="en-US"/>
              <a:pPr>
                <a:defRPr/>
              </a:pPr>
              <a:t>2018/12/5</a:t>
            </a:fld>
            <a:endParaRPr lang="zh-CN" altLang="en-US"/>
          </a:p>
        </p:txBody>
      </p:sp>
      <p:sp>
        <p:nvSpPr>
          <p:cNvPr id="5" name="页脚占位符 4"/>
          <p:cNvSpPr>
            <a:spLocks noGrp="1"/>
          </p:cNvSpPr>
          <p:nvPr>
            <p:ph type="ftr" sz="quarter" idx="11"/>
          </p:nvPr>
        </p:nvSpPr>
        <p:spPr>
          <a:xfrm>
            <a:off x="4167188" y="6357938"/>
            <a:ext cx="3863975" cy="365125"/>
          </a:xfrm>
          <a:prstGeom prst="rect">
            <a:avLst/>
          </a:prstGeom>
        </p:spPr>
        <p:txBody>
          <a:bodyPr lIns="121963" tIns="60981" rIns="121963" bIns="60981"/>
          <a:lstStyle>
            <a:lvl1pPr fontAlgn="auto">
              <a:buFont typeface="Arial" pitchFamily="34" charset="0"/>
              <a:buNone/>
              <a:defRPr noProof="1"/>
            </a:lvl1pPr>
          </a:lstStyle>
          <a:p>
            <a:pPr>
              <a:defRPr/>
            </a:pPr>
            <a:endParaRPr lang="zh-CN" altLang="en-US"/>
          </a:p>
        </p:txBody>
      </p:sp>
      <p:sp>
        <p:nvSpPr>
          <p:cNvPr id="6" name="灯片编号占位符 5"/>
          <p:cNvSpPr>
            <a:spLocks noGrp="1"/>
          </p:cNvSpPr>
          <p:nvPr>
            <p:ph type="sldNum" sz="quarter" idx="12"/>
          </p:nvPr>
        </p:nvSpPr>
        <p:spPr>
          <a:xfrm>
            <a:off x="8742363" y="6357938"/>
            <a:ext cx="2846387" cy="365125"/>
          </a:xfrm>
          <a:prstGeom prst="rect">
            <a:avLst/>
          </a:prstGeom>
        </p:spPr>
        <p:txBody>
          <a:bodyPr vert="horz" wrap="square" lIns="121963" tIns="60981" rIns="121963" bIns="60981" numCol="1" anchor="t" anchorCtr="0" compatLnSpc="1">
            <a:prstTxWarp prst="textNoShape">
              <a:avLst/>
            </a:prstTxWarp>
          </a:bodyPr>
          <a:lstStyle>
            <a:lvl1pPr>
              <a:buFont typeface="Arial" pitchFamily="34" charset="0"/>
              <a:buNone/>
              <a:defRPr/>
            </a:lvl1pPr>
          </a:lstStyle>
          <a:p>
            <a:pPr>
              <a:defRPr/>
            </a:pPr>
            <a:fld id="{6DCD1E0E-E8CB-4AAE-BE7F-EB8C7C732F54}" type="slidenum">
              <a:rPr lang="zh-CN" altLang="en-US"/>
              <a:pPr>
                <a:defRPr/>
              </a:pPr>
              <a:t>‹#›</a:t>
            </a:fld>
            <a:endParaRPr lang="zh-CN" altLang="en-US"/>
          </a:p>
        </p:txBody>
      </p:sp>
    </p:spTree>
  </p:cSld>
  <p:clrMapOvr>
    <a:masterClrMapping/>
  </p:clrMapOvr>
  <p:transition spd="slow" advTm="0">
    <p:wip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43804" y="206422"/>
            <a:ext cx="2744629" cy="4388867"/>
          </a:xfrm>
          <a:prstGeom prst="rect">
            <a:avLst/>
          </a:prstGeom>
        </p:spPr>
        <p:txBody>
          <a:bodyPr vert="eaVert" lIns="121963" tIns="60981" rIns="121963" bIns="60981"/>
          <a:lstStyle/>
          <a:p>
            <a:r>
              <a:rPr lang="zh-CN" altLang="en-US" noProof="1" smtClean="0"/>
              <a:t>单击此处编辑母版标题样式</a:t>
            </a:r>
            <a:endParaRPr lang="zh-CN" altLang="en-US" noProof="1"/>
          </a:p>
        </p:txBody>
      </p:sp>
      <p:sp>
        <p:nvSpPr>
          <p:cNvPr id="3" name="竖排文字占位符 2"/>
          <p:cNvSpPr>
            <a:spLocks noGrp="1"/>
          </p:cNvSpPr>
          <p:nvPr>
            <p:ph type="body" orient="vert" idx="1"/>
          </p:nvPr>
        </p:nvSpPr>
        <p:spPr>
          <a:xfrm>
            <a:off x="609918" y="206422"/>
            <a:ext cx="8030580" cy="4388867"/>
          </a:xfrm>
          <a:prstGeom prst="rect">
            <a:avLst/>
          </a:prstGeom>
        </p:spPr>
        <p:txBody>
          <a:bodyPr vert="eaVert" lIns="121963" tIns="60981" rIns="121963" bIns="60981"/>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4" name="日期占位符 3"/>
          <p:cNvSpPr>
            <a:spLocks noGrp="1"/>
          </p:cNvSpPr>
          <p:nvPr>
            <p:ph type="dt" sz="half" idx="10"/>
          </p:nvPr>
        </p:nvSpPr>
        <p:spPr>
          <a:xfrm>
            <a:off x="609600" y="6357938"/>
            <a:ext cx="2846388" cy="365125"/>
          </a:xfrm>
          <a:prstGeom prst="rect">
            <a:avLst/>
          </a:prstGeom>
        </p:spPr>
        <p:txBody>
          <a:bodyPr lIns="121963" tIns="60981" rIns="121963" bIns="60981"/>
          <a:lstStyle>
            <a:lvl1pPr fontAlgn="auto">
              <a:buFont typeface="Arial" pitchFamily="34" charset="0"/>
              <a:buNone/>
              <a:defRPr noProof="1">
                <a:latin typeface="+mn-lt"/>
                <a:ea typeface="+mn-ea"/>
              </a:defRPr>
            </a:lvl1pPr>
          </a:lstStyle>
          <a:p>
            <a:pPr>
              <a:defRPr/>
            </a:pPr>
            <a:fld id="{A15E670A-BFE3-445D-BACE-FC79463F46D1}" type="datetimeFigureOut">
              <a:rPr lang="zh-CN" altLang="en-US"/>
              <a:pPr>
                <a:defRPr/>
              </a:pPr>
              <a:t>2018/12/5</a:t>
            </a:fld>
            <a:endParaRPr lang="zh-CN" altLang="en-US"/>
          </a:p>
        </p:txBody>
      </p:sp>
      <p:sp>
        <p:nvSpPr>
          <p:cNvPr id="5" name="页脚占位符 4"/>
          <p:cNvSpPr>
            <a:spLocks noGrp="1"/>
          </p:cNvSpPr>
          <p:nvPr>
            <p:ph type="ftr" sz="quarter" idx="11"/>
          </p:nvPr>
        </p:nvSpPr>
        <p:spPr>
          <a:xfrm>
            <a:off x="4167188" y="6357938"/>
            <a:ext cx="3863975" cy="365125"/>
          </a:xfrm>
          <a:prstGeom prst="rect">
            <a:avLst/>
          </a:prstGeom>
        </p:spPr>
        <p:txBody>
          <a:bodyPr lIns="121963" tIns="60981" rIns="121963" bIns="60981"/>
          <a:lstStyle>
            <a:lvl1pPr fontAlgn="auto">
              <a:buFont typeface="Arial" pitchFamily="34" charset="0"/>
              <a:buNone/>
              <a:defRPr noProof="1"/>
            </a:lvl1pPr>
          </a:lstStyle>
          <a:p>
            <a:pPr>
              <a:defRPr/>
            </a:pPr>
            <a:endParaRPr lang="zh-CN" altLang="en-US"/>
          </a:p>
        </p:txBody>
      </p:sp>
      <p:sp>
        <p:nvSpPr>
          <p:cNvPr id="6" name="灯片编号占位符 5"/>
          <p:cNvSpPr>
            <a:spLocks noGrp="1"/>
          </p:cNvSpPr>
          <p:nvPr>
            <p:ph type="sldNum" sz="quarter" idx="12"/>
          </p:nvPr>
        </p:nvSpPr>
        <p:spPr>
          <a:xfrm>
            <a:off x="8742363" y="6357938"/>
            <a:ext cx="2846387" cy="365125"/>
          </a:xfrm>
          <a:prstGeom prst="rect">
            <a:avLst/>
          </a:prstGeom>
        </p:spPr>
        <p:txBody>
          <a:bodyPr vert="horz" wrap="square" lIns="121963" tIns="60981" rIns="121963" bIns="60981" numCol="1" anchor="t" anchorCtr="0" compatLnSpc="1">
            <a:prstTxWarp prst="textNoShape">
              <a:avLst/>
            </a:prstTxWarp>
          </a:bodyPr>
          <a:lstStyle>
            <a:lvl1pPr>
              <a:buFont typeface="Arial" pitchFamily="34" charset="0"/>
              <a:buNone/>
              <a:defRPr/>
            </a:lvl1pPr>
          </a:lstStyle>
          <a:p>
            <a:pPr>
              <a:defRPr/>
            </a:pPr>
            <a:fld id="{776FE13B-5979-42E4-91B1-3CB41709F673}" type="slidenum">
              <a:rPr lang="zh-CN" altLang="en-US"/>
              <a:pPr>
                <a:defRPr/>
              </a:pPr>
              <a:t>‹#›</a:t>
            </a:fld>
            <a:endParaRPr lang="zh-CN" altLang="en-US"/>
          </a:p>
        </p:txBody>
      </p:sp>
    </p:spTree>
  </p:cSld>
  <p:clrMapOvr>
    <a:masterClrMapping/>
  </p:clrMapOvr>
  <p:transition spd="slow" advTm="0">
    <p:wip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1_节标题">
    <p:spTree>
      <p:nvGrpSpPr>
        <p:cNvPr id="1" name=""/>
        <p:cNvGrpSpPr/>
        <p:nvPr/>
      </p:nvGrpSpPr>
      <p:grpSpPr>
        <a:xfrm>
          <a:off x="0" y="0"/>
          <a:ext cx="0" cy="0"/>
          <a:chOff x="0" y="0"/>
          <a:chExt cx="0" cy="0"/>
        </a:xfrm>
      </p:grpSpPr>
    </p:spTree>
  </p:cSld>
  <p:clrMapOvr>
    <a:masterClrMapping/>
  </p:clrMapOvr>
  <p:transition spd="slow" advTm="0">
    <p:wip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gradFill flip="none" rotWithShape="1">
          <a:gsLst>
            <a:gs pos="0">
              <a:schemeClr val="tx2">
                <a:lumMod val="20000"/>
                <a:lumOff val="80000"/>
                <a:alpha val="50000"/>
              </a:schemeClr>
            </a:gs>
            <a:gs pos="0">
              <a:schemeClr val="tx2">
                <a:lumMod val="20000"/>
                <a:lumOff val="80000"/>
                <a:alpha val="50000"/>
              </a:schemeClr>
            </a:gs>
            <a:gs pos="8000">
              <a:schemeClr val="tx2">
                <a:lumMod val="20000"/>
                <a:lumOff val="80000"/>
                <a:alpha val="5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947" r:id="rId1"/>
    <p:sldLayoutId id="2147483948" r:id="rId2"/>
    <p:sldLayoutId id="2147483949" r:id="rId3"/>
    <p:sldLayoutId id="2147483950" r:id="rId4"/>
    <p:sldLayoutId id="2147483951" r:id="rId5"/>
    <p:sldLayoutId id="2147483952" r:id="rId6"/>
    <p:sldLayoutId id="2147483953" r:id="rId7"/>
    <p:sldLayoutId id="2147483954" r:id="rId8"/>
    <p:sldLayoutId id="2147483946" r:id="rId9"/>
    <p:sldLayoutId id="2147483955" r:id="rId10"/>
  </p:sldLayoutIdLst>
  <p:transition spd="slow" advTm="0">
    <p:wipe/>
  </p:transition>
  <p:txStyles>
    <p:titleStyle>
      <a:lvl1pPr algn="ctr" defTabSz="1219200" rtl="0" eaLnBrk="0" fontAlgn="base" hangingPunct="0">
        <a:spcBef>
          <a:spcPct val="0"/>
        </a:spcBef>
        <a:spcAft>
          <a:spcPct val="0"/>
        </a:spcAft>
        <a:defRPr sz="5900" kern="1200">
          <a:solidFill>
            <a:schemeClr val="tx1"/>
          </a:solidFill>
          <a:latin typeface="+mj-lt"/>
          <a:ea typeface="+mj-ea"/>
          <a:cs typeface="+mj-cs"/>
        </a:defRPr>
      </a:lvl1pPr>
      <a:lvl2pPr algn="ctr" defTabSz="1219200" rtl="0" eaLnBrk="0" fontAlgn="base" hangingPunct="0">
        <a:spcBef>
          <a:spcPct val="0"/>
        </a:spcBef>
        <a:spcAft>
          <a:spcPct val="0"/>
        </a:spcAft>
        <a:defRPr sz="5900">
          <a:solidFill>
            <a:schemeClr val="tx1"/>
          </a:solidFill>
          <a:latin typeface="Calibri" pitchFamily="34" charset="0"/>
          <a:ea typeface="宋体" pitchFamily="2" charset="-122"/>
        </a:defRPr>
      </a:lvl2pPr>
      <a:lvl3pPr algn="ctr" defTabSz="1219200" rtl="0" eaLnBrk="0" fontAlgn="base" hangingPunct="0">
        <a:spcBef>
          <a:spcPct val="0"/>
        </a:spcBef>
        <a:spcAft>
          <a:spcPct val="0"/>
        </a:spcAft>
        <a:defRPr sz="5900">
          <a:solidFill>
            <a:schemeClr val="tx1"/>
          </a:solidFill>
          <a:latin typeface="Calibri" pitchFamily="34" charset="0"/>
          <a:ea typeface="宋体" pitchFamily="2" charset="-122"/>
        </a:defRPr>
      </a:lvl3pPr>
      <a:lvl4pPr algn="ctr" defTabSz="1219200" rtl="0" eaLnBrk="0" fontAlgn="base" hangingPunct="0">
        <a:spcBef>
          <a:spcPct val="0"/>
        </a:spcBef>
        <a:spcAft>
          <a:spcPct val="0"/>
        </a:spcAft>
        <a:defRPr sz="5900">
          <a:solidFill>
            <a:schemeClr val="tx1"/>
          </a:solidFill>
          <a:latin typeface="Calibri" pitchFamily="34" charset="0"/>
          <a:ea typeface="宋体" pitchFamily="2" charset="-122"/>
        </a:defRPr>
      </a:lvl4pPr>
      <a:lvl5pPr algn="ctr" defTabSz="1219200" rtl="0" eaLnBrk="0" fontAlgn="base" hangingPunct="0">
        <a:spcBef>
          <a:spcPct val="0"/>
        </a:spcBef>
        <a:spcAft>
          <a:spcPct val="0"/>
        </a:spcAft>
        <a:defRPr sz="5900">
          <a:solidFill>
            <a:schemeClr val="tx1"/>
          </a:solidFill>
          <a:latin typeface="Calibri" pitchFamily="34" charset="0"/>
          <a:ea typeface="宋体" pitchFamily="2" charset="-122"/>
        </a:defRPr>
      </a:lvl5pPr>
      <a:lvl6pPr marL="457200" algn="ctr" defTabSz="1219200" rtl="0" fontAlgn="base">
        <a:spcBef>
          <a:spcPct val="0"/>
        </a:spcBef>
        <a:spcAft>
          <a:spcPct val="0"/>
        </a:spcAft>
        <a:defRPr sz="5900">
          <a:solidFill>
            <a:schemeClr val="tx1"/>
          </a:solidFill>
          <a:latin typeface="Calibri" pitchFamily="34" charset="0"/>
          <a:ea typeface="宋体" pitchFamily="2" charset="-122"/>
        </a:defRPr>
      </a:lvl6pPr>
      <a:lvl7pPr marL="914400" algn="ctr" defTabSz="1219200" rtl="0" fontAlgn="base">
        <a:spcBef>
          <a:spcPct val="0"/>
        </a:spcBef>
        <a:spcAft>
          <a:spcPct val="0"/>
        </a:spcAft>
        <a:defRPr sz="5900">
          <a:solidFill>
            <a:schemeClr val="tx1"/>
          </a:solidFill>
          <a:latin typeface="Calibri" pitchFamily="34" charset="0"/>
          <a:ea typeface="宋体" pitchFamily="2" charset="-122"/>
        </a:defRPr>
      </a:lvl7pPr>
      <a:lvl8pPr marL="1371600" algn="ctr" defTabSz="1219200" rtl="0" fontAlgn="base">
        <a:spcBef>
          <a:spcPct val="0"/>
        </a:spcBef>
        <a:spcAft>
          <a:spcPct val="0"/>
        </a:spcAft>
        <a:defRPr sz="5900">
          <a:solidFill>
            <a:schemeClr val="tx1"/>
          </a:solidFill>
          <a:latin typeface="Calibri" pitchFamily="34" charset="0"/>
          <a:ea typeface="宋体" pitchFamily="2" charset="-122"/>
        </a:defRPr>
      </a:lvl8pPr>
      <a:lvl9pPr marL="1828800" algn="ctr" defTabSz="1219200" rtl="0" fontAlgn="base">
        <a:spcBef>
          <a:spcPct val="0"/>
        </a:spcBef>
        <a:spcAft>
          <a:spcPct val="0"/>
        </a:spcAft>
        <a:defRPr sz="5900">
          <a:solidFill>
            <a:schemeClr val="tx1"/>
          </a:solidFill>
          <a:latin typeface="Calibri" pitchFamily="34" charset="0"/>
          <a:ea typeface="宋体" pitchFamily="2" charset="-122"/>
        </a:defRPr>
      </a:lvl9pPr>
    </p:titleStyle>
    <p:bodyStyle>
      <a:lvl1pPr marL="457200" indent="-457200" algn="l" defTabSz="1219200" rtl="0" eaLnBrk="0" fontAlgn="base" hangingPunct="0">
        <a:spcBef>
          <a:spcPct val="20000"/>
        </a:spcBef>
        <a:spcAft>
          <a:spcPct val="0"/>
        </a:spcAft>
        <a:buFont typeface="Arial" charset="0"/>
        <a:buChar char="•"/>
        <a:defRPr sz="4300" kern="1200">
          <a:solidFill>
            <a:schemeClr val="tx1"/>
          </a:solidFill>
          <a:latin typeface="+mn-lt"/>
          <a:ea typeface="+mn-ea"/>
          <a:cs typeface="+mn-cs"/>
        </a:defRPr>
      </a:lvl1pPr>
      <a:lvl2pPr marL="990600" indent="-381000" algn="l" defTabSz="1219200" rtl="0" eaLnBrk="0" fontAlgn="base" hangingPunct="0">
        <a:spcBef>
          <a:spcPct val="20000"/>
        </a:spcBef>
        <a:spcAft>
          <a:spcPct val="0"/>
        </a:spcAft>
        <a:buFont typeface="Arial" charset="0"/>
        <a:buChar char="–"/>
        <a:defRPr sz="3700" kern="1200">
          <a:solidFill>
            <a:schemeClr val="tx1"/>
          </a:solidFill>
          <a:latin typeface="+mn-lt"/>
          <a:ea typeface="+mn-ea"/>
          <a:cs typeface="+mn-cs"/>
        </a:defRPr>
      </a:lvl2pPr>
      <a:lvl3pPr marL="1524000" indent="-304800" algn="l" defTabSz="1219200" rtl="0" eaLnBrk="0" fontAlgn="base" hangingPunct="0">
        <a:spcBef>
          <a:spcPct val="20000"/>
        </a:spcBef>
        <a:spcAft>
          <a:spcPct val="0"/>
        </a:spcAft>
        <a:buFont typeface="Arial" charset="0"/>
        <a:buChar char="•"/>
        <a:defRPr sz="3200" kern="1200">
          <a:solidFill>
            <a:schemeClr val="tx1"/>
          </a:solidFill>
          <a:latin typeface="+mn-lt"/>
          <a:ea typeface="+mn-ea"/>
          <a:cs typeface="+mn-cs"/>
        </a:defRPr>
      </a:lvl3pPr>
      <a:lvl4pPr marL="2133600" indent="-304800" algn="l" defTabSz="1219200" rtl="0" eaLnBrk="0" fontAlgn="base" hangingPunct="0">
        <a:spcBef>
          <a:spcPct val="20000"/>
        </a:spcBef>
        <a:spcAft>
          <a:spcPct val="0"/>
        </a:spcAft>
        <a:buFont typeface="Arial" charset="0"/>
        <a:buChar char="–"/>
        <a:defRPr sz="2700" kern="1200">
          <a:solidFill>
            <a:schemeClr val="tx1"/>
          </a:solidFill>
          <a:latin typeface="+mn-lt"/>
          <a:ea typeface="+mn-ea"/>
          <a:cs typeface="+mn-cs"/>
        </a:defRPr>
      </a:lvl4pPr>
      <a:lvl5pPr marL="2744788" indent="-304800" algn="l" defTabSz="1219200" rtl="0" eaLnBrk="0" fontAlgn="base" hangingPunct="0">
        <a:spcBef>
          <a:spcPct val="20000"/>
        </a:spcBef>
        <a:spcAft>
          <a:spcPct val="0"/>
        </a:spcAft>
        <a:buFont typeface="Arial" charset="0"/>
        <a:buChar char="»"/>
        <a:defRPr sz="2700" kern="1200">
          <a:solidFill>
            <a:schemeClr val="tx1"/>
          </a:solidFill>
          <a:latin typeface="+mn-lt"/>
          <a:ea typeface="+mn-ea"/>
          <a:cs typeface="+mn-cs"/>
        </a:defRPr>
      </a:lvl5pPr>
      <a:lvl6pPr marL="3354070" indent="-304800" algn="l" defTabSz="1219200"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6pPr>
      <a:lvl7pPr marL="3963670" indent="-304800" algn="l" defTabSz="1219200"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7pPr>
      <a:lvl8pPr marL="4573905" indent="-304800" algn="l" defTabSz="1219200"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8pPr>
      <a:lvl9pPr marL="5183505" indent="-304800" algn="l" defTabSz="1219200"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9pPr>
    </p:bodyStyle>
    <p:otherStyle>
      <a:defPPr>
        <a:defRPr lang="zh-CN"/>
      </a:defPPr>
      <a:lvl1pPr marL="0" algn="l" defTabSz="1219200" rtl="0" eaLnBrk="1" latinLnBrk="0" hangingPunct="1">
        <a:defRPr sz="2400" kern="1200">
          <a:solidFill>
            <a:schemeClr val="tx1"/>
          </a:solidFill>
          <a:latin typeface="+mn-lt"/>
          <a:ea typeface="+mn-ea"/>
          <a:cs typeface="+mn-cs"/>
        </a:defRPr>
      </a:lvl1pPr>
      <a:lvl2pPr marL="609600" algn="l" defTabSz="1219200" rtl="0" eaLnBrk="1" latinLnBrk="0" hangingPunct="1">
        <a:defRPr sz="2400" kern="1200">
          <a:solidFill>
            <a:schemeClr val="tx1"/>
          </a:solidFill>
          <a:latin typeface="+mn-lt"/>
          <a:ea typeface="+mn-ea"/>
          <a:cs typeface="+mn-cs"/>
        </a:defRPr>
      </a:lvl2pPr>
      <a:lvl3pPr marL="1219835" algn="l" defTabSz="1219200" rtl="0" eaLnBrk="1" latinLnBrk="0" hangingPunct="1">
        <a:defRPr sz="2400" kern="1200">
          <a:solidFill>
            <a:schemeClr val="tx1"/>
          </a:solidFill>
          <a:latin typeface="+mn-lt"/>
          <a:ea typeface="+mn-ea"/>
          <a:cs typeface="+mn-cs"/>
        </a:defRPr>
      </a:lvl3pPr>
      <a:lvl4pPr marL="1829435" algn="l" defTabSz="1219200" rtl="0" eaLnBrk="1" latinLnBrk="0" hangingPunct="1">
        <a:defRPr sz="2400" kern="1200">
          <a:solidFill>
            <a:schemeClr val="tx1"/>
          </a:solidFill>
          <a:latin typeface="+mn-lt"/>
          <a:ea typeface="+mn-ea"/>
          <a:cs typeface="+mn-cs"/>
        </a:defRPr>
      </a:lvl4pPr>
      <a:lvl5pPr marL="2439035" algn="l" defTabSz="1219200" rtl="0" eaLnBrk="1" latinLnBrk="0" hangingPunct="1">
        <a:defRPr sz="2400" kern="1200">
          <a:solidFill>
            <a:schemeClr val="tx1"/>
          </a:solidFill>
          <a:latin typeface="+mn-lt"/>
          <a:ea typeface="+mn-ea"/>
          <a:cs typeface="+mn-cs"/>
        </a:defRPr>
      </a:lvl5pPr>
      <a:lvl6pPr marL="3049270" algn="l" defTabSz="1219200" rtl="0" eaLnBrk="1" latinLnBrk="0" hangingPunct="1">
        <a:defRPr sz="2400" kern="1200">
          <a:solidFill>
            <a:schemeClr val="tx1"/>
          </a:solidFill>
          <a:latin typeface="+mn-lt"/>
          <a:ea typeface="+mn-ea"/>
          <a:cs typeface="+mn-cs"/>
        </a:defRPr>
      </a:lvl6pPr>
      <a:lvl7pPr marL="3658870" algn="l" defTabSz="1219200" rtl="0" eaLnBrk="1" latinLnBrk="0" hangingPunct="1">
        <a:defRPr sz="2400" kern="1200">
          <a:solidFill>
            <a:schemeClr val="tx1"/>
          </a:solidFill>
          <a:latin typeface="+mn-lt"/>
          <a:ea typeface="+mn-ea"/>
          <a:cs typeface="+mn-cs"/>
        </a:defRPr>
      </a:lvl7pPr>
      <a:lvl8pPr marL="4268470" algn="l" defTabSz="1219200" rtl="0" eaLnBrk="1" latinLnBrk="0" hangingPunct="1">
        <a:defRPr sz="2400" kern="1200">
          <a:solidFill>
            <a:schemeClr val="tx1"/>
          </a:solidFill>
          <a:latin typeface="+mn-lt"/>
          <a:ea typeface="+mn-ea"/>
          <a:cs typeface="+mn-cs"/>
        </a:defRPr>
      </a:lvl8pPr>
      <a:lvl9pPr marL="4878705" algn="l" defTabSz="121920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1202835" y="1341649"/>
            <a:ext cx="9792558" cy="864060"/>
          </a:xfrm>
        </p:spPr>
        <p:style>
          <a:lnRef idx="1">
            <a:schemeClr val="accent1"/>
          </a:lnRef>
          <a:fillRef idx="3">
            <a:schemeClr val="accent1"/>
          </a:fillRef>
          <a:effectRef idx="2">
            <a:schemeClr val="accent1"/>
          </a:effectRef>
          <a:fontRef idx="minor">
            <a:schemeClr val="lt1"/>
          </a:fontRef>
        </p:style>
        <p:txBody>
          <a:bodyPr/>
          <a:lstStyle/>
          <a:p>
            <a:r>
              <a:rPr lang="zh-CN" altLang="en-US" sz="4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一图解读</a:t>
            </a:r>
            <a:endParaRPr lang="zh-CN" altLang="en-US" sz="40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3" name="副标题 2"/>
          <p:cNvSpPr>
            <a:spLocks noGrp="1"/>
          </p:cNvSpPr>
          <p:nvPr>
            <p:ph type="subTitle" idx="1"/>
          </p:nvPr>
        </p:nvSpPr>
        <p:spPr>
          <a:xfrm>
            <a:off x="1778875" y="2565734"/>
            <a:ext cx="8538845" cy="1753006"/>
          </a:xfrm>
          <a:effectLst>
            <a:glow rad="101600">
              <a:schemeClr val="accent1">
                <a:alpha val="60000"/>
              </a:schemeClr>
            </a:glow>
            <a:reflection blurRad="6350" stA="50000" endA="300" endPos="55000" dir="5400000" sy="-100000" algn="bl" rotWithShape="0"/>
          </a:effectLst>
        </p:spPr>
        <p:style>
          <a:lnRef idx="1">
            <a:schemeClr val="accent1"/>
          </a:lnRef>
          <a:fillRef idx="3">
            <a:schemeClr val="accent1"/>
          </a:fillRef>
          <a:effectRef idx="2">
            <a:schemeClr val="accent1"/>
          </a:effectRef>
          <a:fontRef idx="minor">
            <a:schemeClr val="lt1"/>
          </a:fontRef>
        </p:style>
        <p:txBody>
          <a:bodyPr/>
          <a:lstStyle/>
          <a:p>
            <a:r>
              <a:rPr lang="zh-CN" altLang="en-US" dirty="0">
                <a:ln w="18415" cmpd="sng">
                  <a:solidFill>
                    <a:srgbClr val="FFFFFF"/>
                  </a:solidFill>
                  <a:prstDash val="solid"/>
                </a:ln>
                <a:solidFill>
                  <a:srgbClr val="FFFFFF"/>
                </a:solidFill>
                <a:effectLst>
                  <a:outerShdw blurRad="63500" dir="3600000" algn="tl" rotWithShape="0">
                    <a:srgbClr val="000000">
                      <a:alpha val="70000"/>
                    </a:srgbClr>
                  </a:outerShdw>
                </a:effectLst>
              </a:rPr>
              <a:t>开平市城乡特困居民医疗救助办法（</a:t>
            </a:r>
            <a:r>
              <a:rPr lang="en-US" altLang="zh-CN" dirty="0">
                <a:ln w="18415" cmpd="sng">
                  <a:solidFill>
                    <a:srgbClr val="FFFFFF"/>
                  </a:solidFill>
                  <a:prstDash val="solid"/>
                </a:ln>
                <a:solidFill>
                  <a:srgbClr val="FFFFFF"/>
                </a:solidFill>
                <a:effectLst>
                  <a:outerShdw blurRad="63500" dir="3600000" algn="tl" rotWithShape="0">
                    <a:srgbClr val="000000">
                      <a:alpha val="70000"/>
                    </a:srgbClr>
                  </a:outerShdw>
                </a:effectLst>
              </a:rPr>
              <a:t>2018</a:t>
            </a:r>
            <a:r>
              <a:rPr lang="zh-CN" altLang="en-US" dirty="0">
                <a:ln w="18415" cmpd="sng">
                  <a:solidFill>
                    <a:srgbClr val="FFFFFF"/>
                  </a:solidFill>
                  <a:prstDash val="solid"/>
                </a:ln>
                <a:solidFill>
                  <a:srgbClr val="FFFFFF"/>
                </a:solidFill>
                <a:effectLst>
                  <a:outerShdw blurRad="63500" dir="3600000" algn="tl" rotWithShape="0">
                    <a:srgbClr val="000000">
                      <a:alpha val="70000"/>
                    </a:srgbClr>
                  </a:outerShdw>
                </a:effectLst>
              </a:rPr>
              <a:t>年修订）</a:t>
            </a:r>
          </a:p>
          <a:p>
            <a:endParaRPr lang="zh-CN" altLang="en-US"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Tree>
    <p:extLst>
      <p:ext uri="{BB962C8B-B14F-4D97-AF65-F5344CB8AC3E}">
        <p14:creationId xmlns:p14="http://schemas.microsoft.com/office/powerpoint/2010/main" val="507349393"/>
      </p:ext>
    </p:extLst>
  </p:cSld>
  <p:clrMapOvr>
    <a:masterClrMapping/>
  </p:clrMapOvr>
  <p:transition spd="slow" advTm="0">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18"/>
          <p:cNvGrpSpPr/>
          <p:nvPr/>
        </p:nvGrpSpPr>
        <p:grpSpPr>
          <a:xfrm>
            <a:off x="455573" y="3215480"/>
            <a:ext cx="10944224" cy="438144"/>
            <a:chOff x="534438" y="3368953"/>
            <a:chExt cx="10944224" cy="438144"/>
          </a:xfrm>
          <a:solidFill>
            <a:schemeClr val="bg1">
              <a:lumMod val="65000"/>
            </a:schemeClr>
          </a:solidFill>
          <a:effectLst>
            <a:outerShdw blurRad="50800" dist="38100" dir="18900000" algn="bl" rotWithShape="0">
              <a:prstClr val="black">
                <a:alpha val="40000"/>
              </a:prstClr>
            </a:outerShdw>
          </a:effectLst>
        </p:grpSpPr>
        <p:sp>
          <p:nvSpPr>
            <p:cNvPr id="120" name="矩形 119"/>
            <p:cNvSpPr/>
            <p:nvPr/>
          </p:nvSpPr>
          <p:spPr>
            <a:xfrm>
              <a:off x="11049789" y="3503489"/>
              <a:ext cx="50397" cy="16906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buFont typeface="Arial" pitchFamily="34" charset="0"/>
                <a:buNone/>
                <a:defRPr/>
              </a:pPr>
              <a:endParaRPr lang="zh-CN" altLang="en-US" sz="1600" noProof="1"/>
            </a:p>
          </p:txBody>
        </p:sp>
        <p:grpSp>
          <p:nvGrpSpPr>
            <p:cNvPr id="3" name="组合 120"/>
            <p:cNvGrpSpPr/>
            <p:nvPr/>
          </p:nvGrpSpPr>
          <p:grpSpPr>
            <a:xfrm>
              <a:off x="534438" y="3368953"/>
              <a:ext cx="10944224" cy="438144"/>
              <a:chOff x="623889" y="3209929"/>
              <a:chExt cx="10944224" cy="438144"/>
            </a:xfrm>
            <a:grpFill/>
          </p:grpSpPr>
          <p:sp>
            <p:nvSpPr>
              <p:cNvPr id="122" name="矩形 121"/>
              <p:cNvSpPr/>
              <p:nvPr/>
            </p:nvSpPr>
            <p:spPr>
              <a:xfrm>
                <a:off x="623889" y="3344465"/>
                <a:ext cx="50397" cy="16906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buFont typeface="Arial" pitchFamily="34" charset="0"/>
                  <a:buNone/>
                  <a:defRPr/>
                </a:pPr>
                <a:endParaRPr lang="zh-CN" altLang="en-US" sz="1600" noProof="1"/>
              </a:p>
            </p:txBody>
          </p:sp>
          <p:sp>
            <p:nvSpPr>
              <p:cNvPr id="123" name="矩形 122"/>
              <p:cNvSpPr/>
              <p:nvPr/>
            </p:nvSpPr>
            <p:spPr>
              <a:xfrm>
                <a:off x="717047" y="3344465"/>
                <a:ext cx="107093" cy="16906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buFont typeface="Arial" pitchFamily="34" charset="0"/>
                  <a:buNone/>
                  <a:defRPr/>
                </a:pPr>
                <a:endParaRPr lang="zh-CN" altLang="en-US" sz="1600" noProof="1"/>
              </a:p>
            </p:txBody>
          </p:sp>
          <p:sp>
            <p:nvSpPr>
              <p:cNvPr id="124" name="矩形 123"/>
              <p:cNvSpPr/>
              <p:nvPr/>
            </p:nvSpPr>
            <p:spPr>
              <a:xfrm>
                <a:off x="866901" y="3344465"/>
                <a:ext cx="198437" cy="16906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buFont typeface="Arial" pitchFamily="34" charset="0"/>
                  <a:buNone/>
                  <a:defRPr/>
                </a:pPr>
                <a:endParaRPr lang="zh-CN" altLang="en-US" sz="1600" noProof="1"/>
              </a:p>
            </p:txBody>
          </p:sp>
          <p:sp>
            <p:nvSpPr>
              <p:cNvPr id="125" name="矩形 124"/>
              <p:cNvSpPr/>
              <p:nvPr/>
            </p:nvSpPr>
            <p:spPr>
              <a:xfrm>
                <a:off x="1108099" y="3344465"/>
                <a:ext cx="9613876" cy="16906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buFont typeface="Arial" pitchFamily="34" charset="0"/>
                  <a:buNone/>
                  <a:defRPr/>
                </a:pPr>
                <a:endParaRPr lang="zh-CN" altLang="en-US" sz="1600" noProof="1"/>
              </a:p>
            </p:txBody>
          </p:sp>
          <p:sp>
            <p:nvSpPr>
              <p:cNvPr id="126" name="矩形 125"/>
              <p:cNvSpPr/>
              <p:nvPr/>
            </p:nvSpPr>
            <p:spPr>
              <a:xfrm>
                <a:off x="10994902" y="3344465"/>
                <a:ext cx="107093" cy="16906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buFont typeface="Arial" pitchFamily="34" charset="0"/>
                  <a:buNone/>
                  <a:defRPr/>
                </a:pPr>
                <a:endParaRPr lang="zh-CN" altLang="en-US" sz="1600" noProof="1"/>
              </a:p>
            </p:txBody>
          </p:sp>
          <p:sp>
            <p:nvSpPr>
              <p:cNvPr id="127" name="矩形 126"/>
              <p:cNvSpPr/>
              <p:nvPr/>
            </p:nvSpPr>
            <p:spPr>
              <a:xfrm>
                <a:off x="10759220" y="3344465"/>
                <a:ext cx="198437" cy="16906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buFont typeface="Arial" pitchFamily="34" charset="0"/>
                  <a:buNone/>
                  <a:defRPr/>
                </a:pPr>
                <a:endParaRPr lang="zh-CN" altLang="en-US" sz="1600" noProof="1"/>
              </a:p>
            </p:txBody>
          </p:sp>
          <p:sp>
            <p:nvSpPr>
              <p:cNvPr id="128" name="等腰三角形 127"/>
              <p:cNvSpPr/>
              <p:nvPr/>
            </p:nvSpPr>
            <p:spPr>
              <a:xfrm rot="5400000">
                <a:off x="11159803" y="3239763"/>
                <a:ext cx="438144" cy="378476"/>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buFont typeface="Arial" pitchFamily="34" charset="0"/>
                  <a:buNone/>
                  <a:defRPr/>
                </a:pPr>
                <a:endParaRPr lang="zh-CN" altLang="en-US" sz="1600" noProof="1"/>
              </a:p>
            </p:txBody>
          </p:sp>
        </p:grpSp>
      </p:grpSp>
      <p:cxnSp>
        <p:nvCxnSpPr>
          <p:cNvPr id="157" name="肘形连接符 156"/>
          <p:cNvCxnSpPr/>
          <p:nvPr/>
        </p:nvCxnSpPr>
        <p:spPr>
          <a:xfrm rot="16200000" flipH="1">
            <a:off x="1633935" y="4108821"/>
            <a:ext cx="977022" cy="190473"/>
          </a:xfrm>
          <a:prstGeom prst="bentConnector2">
            <a:avLst/>
          </a:prstGeom>
          <a:ln>
            <a:solidFill>
              <a:srgbClr val="414455"/>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1299" name="TextBox 80"/>
          <p:cNvSpPr txBox="1">
            <a:spLocks noChangeArrowheads="1"/>
          </p:cNvSpPr>
          <p:nvPr/>
        </p:nvSpPr>
        <p:spPr bwMode="auto">
          <a:xfrm>
            <a:off x="455613" y="214313"/>
            <a:ext cx="6715132" cy="523220"/>
          </a:xfrm>
          <a:prstGeom prst="rect">
            <a:avLst/>
          </a:prstGeom>
          <a:noFill/>
          <a:ln w="9525">
            <a:noFill/>
            <a:miter lim="800000"/>
            <a:headEnd/>
            <a:tailEnd/>
          </a:ln>
        </p:spPr>
        <p:txBody>
          <a:bodyPr wrap="square">
            <a:spAutoFit/>
          </a:bodyPr>
          <a:lstStyle/>
          <a:p>
            <a:r>
              <a:rPr lang="zh-CN" altLang="en-US" sz="2800" b="1" dirty="0">
                <a:solidFill>
                  <a:srgbClr val="C00000"/>
                </a:solidFill>
                <a:latin typeface="方正小标宋简体" pitchFamily="2" charset="-122"/>
                <a:ea typeface="方正小标宋简体" pitchFamily="2" charset="-122"/>
              </a:rPr>
              <a:t>一、</a:t>
            </a:r>
            <a:r>
              <a:rPr lang="en-US" altLang="zh-CN" sz="2800" b="1" dirty="0" smtClean="0">
                <a:solidFill>
                  <a:srgbClr val="C00000"/>
                </a:solidFill>
                <a:latin typeface="方正小标宋简体" pitchFamily="2" charset="-122"/>
                <a:ea typeface="方正小标宋简体" pitchFamily="2" charset="-122"/>
              </a:rPr>
              <a:t>《</a:t>
            </a:r>
            <a:r>
              <a:rPr lang="zh-CN" altLang="en-US" sz="2800" b="1" dirty="0" smtClean="0">
                <a:solidFill>
                  <a:srgbClr val="C00000"/>
                </a:solidFill>
                <a:latin typeface="方正小标宋简体" pitchFamily="2" charset="-122"/>
                <a:ea typeface="方正小标宋简体" pitchFamily="2" charset="-122"/>
              </a:rPr>
              <a:t>医疗救助暂行办法</a:t>
            </a:r>
            <a:r>
              <a:rPr lang="en-US" altLang="zh-CN" sz="2800" b="1" dirty="0" smtClean="0">
                <a:solidFill>
                  <a:srgbClr val="C00000"/>
                </a:solidFill>
                <a:latin typeface="方正小标宋简体" pitchFamily="2" charset="-122"/>
                <a:ea typeface="方正小标宋简体" pitchFamily="2" charset="-122"/>
              </a:rPr>
              <a:t>》</a:t>
            </a:r>
            <a:r>
              <a:rPr lang="zh-CN" altLang="en-US" sz="2800" b="1" dirty="0">
                <a:solidFill>
                  <a:srgbClr val="C00000"/>
                </a:solidFill>
                <a:latin typeface="方正小标宋简体" pitchFamily="2" charset="-122"/>
                <a:ea typeface="方正小标宋简体" pitchFamily="2" charset="-122"/>
              </a:rPr>
              <a:t>主要内容</a:t>
            </a:r>
          </a:p>
        </p:txBody>
      </p:sp>
      <p:sp>
        <p:nvSpPr>
          <p:cNvPr id="91" name="文本框 96"/>
          <p:cNvSpPr txBox="1"/>
          <p:nvPr/>
        </p:nvSpPr>
        <p:spPr>
          <a:xfrm>
            <a:off x="4527539" y="4287050"/>
            <a:ext cx="1413509" cy="830997"/>
          </a:xfrm>
          <a:prstGeom prst="rect">
            <a:avLst/>
          </a:prstGeom>
          <a:solidFill>
            <a:schemeClr val="bg1">
              <a:lumMod val="85000"/>
            </a:schemeClr>
          </a:solidFill>
        </p:spPr>
        <p:txBody>
          <a:bodyPr>
            <a:spAutoFit/>
          </a:bodyPr>
          <a:lstStyle>
            <a:defPPr>
              <a:defRPr lang="zh-CN"/>
            </a:defPPr>
            <a:lvl1pPr algn="just">
              <a:defRPr sz="1200">
                <a:gradFill>
                  <a:gsLst>
                    <a:gs pos="0">
                      <a:schemeClr val="bg1">
                        <a:shade val="30000"/>
                        <a:satMod val="115000"/>
                      </a:schemeClr>
                    </a:gs>
                    <a:gs pos="50000">
                      <a:schemeClr val="bg1">
                        <a:shade val="67500"/>
                        <a:satMod val="115000"/>
                      </a:schemeClr>
                    </a:gs>
                    <a:gs pos="100000">
                      <a:schemeClr val="bg1">
                        <a:shade val="100000"/>
                        <a:satMod val="115000"/>
                      </a:schemeClr>
                    </a:gs>
                  </a:gsLst>
                  <a:lin ang="16200000" scaled="1"/>
                </a:gradFill>
                <a:latin typeface="微软雅黑" panose="020B0503020204020204" pitchFamily="34" charset="-122"/>
                <a:ea typeface="微软雅黑" panose="020B0503020204020204" pitchFamily="34" charset="-122"/>
              </a:defRPr>
            </a:lvl1pPr>
          </a:lstStyle>
          <a:p>
            <a:pPr algn="ctr" fontAlgn="auto">
              <a:buFont typeface="Arial" pitchFamily="34" charset="0"/>
              <a:buNone/>
              <a:defRPr/>
            </a:pPr>
            <a:r>
              <a:rPr lang="zh-CN" altLang="en-US" sz="2400" b="1" noProof="1" smtClean="0">
                <a:solidFill>
                  <a:schemeClr val="tx1">
                    <a:lumMod val="85000"/>
                    <a:lumOff val="15000"/>
                  </a:schemeClr>
                </a:solidFill>
              </a:rPr>
              <a:t>申请、审批程序</a:t>
            </a:r>
          </a:p>
        </p:txBody>
      </p:sp>
      <p:sp>
        <p:nvSpPr>
          <p:cNvPr id="92" name="文本框 96"/>
          <p:cNvSpPr txBox="1"/>
          <p:nvPr/>
        </p:nvSpPr>
        <p:spPr>
          <a:xfrm>
            <a:off x="2241523" y="4429926"/>
            <a:ext cx="1413509" cy="461665"/>
          </a:xfrm>
          <a:prstGeom prst="rect">
            <a:avLst/>
          </a:prstGeom>
          <a:solidFill>
            <a:schemeClr val="bg1">
              <a:lumMod val="85000"/>
            </a:schemeClr>
          </a:solidFill>
        </p:spPr>
        <p:txBody>
          <a:bodyPr>
            <a:spAutoFit/>
          </a:bodyPr>
          <a:lstStyle>
            <a:defPPr>
              <a:defRPr lang="zh-CN"/>
            </a:defPPr>
            <a:lvl1pPr algn="just">
              <a:defRPr sz="1200">
                <a:gradFill>
                  <a:gsLst>
                    <a:gs pos="0">
                      <a:schemeClr val="bg1">
                        <a:shade val="30000"/>
                        <a:satMod val="115000"/>
                      </a:schemeClr>
                    </a:gs>
                    <a:gs pos="50000">
                      <a:schemeClr val="bg1">
                        <a:shade val="67500"/>
                        <a:satMod val="115000"/>
                      </a:schemeClr>
                    </a:gs>
                    <a:gs pos="100000">
                      <a:schemeClr val="bg1">
                        <a:shade val="100000"/>
                        <a:satMod val="115000"/>
                      </a:schemeClr>
                    </a:gs>
                  </a:gsLst>
                  <a:lin ang="16200000" scaled="1"/>
                </a:gradFill>
                <a:latin typeface="微软雅黑" panose="020B0503020204020204" pitchFamily="34" charset="-122"/>
                <a:ea typeface="微软雅黑" panose="020B0503020204020204" pitchFamily="34" charset="-122"/>
              </a:defRPr>
            </a:lvl1pPr>
          </a:lstStyle>
          <a:p>
            <a:pPr algn="ctr" fontAlgn="auto">
              <a:buFont typeface="Arial" pitchFamily="34" charset="0"/>
              <a:buNone/>
              <a:defRPr/>
            </a:pPr>
            <a:r>
              <a:rPr lang="zh-CN" altLang="en-US" sz="2400" b="1" noProof="1" smtClean="0">
                <a:solidFill>
                  <a:schemeClr val="tx1">
                    <a:lumMod val="85000"/>
                    <a:lumOff val="15000"/>
                  </a:schemeClr>
                </a:solidFill>
              </a:rPr>
              <a:t>救助对象</a:t>
            </a:r>
          </a:p>
        </p:txBody>
      </p:sp>
      <p:cxnSp>
        <p:nvCxnSpPr>
          <p:cNvPr id="93" name="肘形连接符 135"/>
          <p:cNvCxnSpPr/>
          <p:nvPr/>
        </p:nvCxnSpPr>
        <p:spPr>
          <a:xfrm rot="16200000">
            <a:off x="598452" y="2643973"/>
            <a:ext cx="877887" cy="163512"/>
          </a:xfrm>
          <a:prstGeom prst="bentConnector2">
            <a:avLst/>
          </a:prstGeom>
          <a:ln>
            <a:solidFill>
              <a:srgbClr val="414455"/>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94" name="文本框 96"/>
          <p:cNvSpPr txBox="1"/>
          <p:nvPr/>
        </p:nvSpPr>
        <p:spPr>
          <a:xfrm>
            <a:off x="1169953" y="2072472"/>
            <a:ext cx="1413509" cy="461665"/>
          </a:xfrm>
          <a:prstGeom prst="rect">
            <a:avLst/>
          </a:prstGeom>
          <a:solidFill>
            <a:schemeClr val="bg1">
              <a:lumMod val="85000"/>
            </a:schemeClr>
          </a:solidFill>
        </p:spPr>
        <p:txBody>
          <a:bodyPr>
            <a:spAutoFit/>
          </a:bodyPr>
          <a:lstStyle>
            <a:defPPr>
              <a:defRPr lang="zh-CN"/>
            </a:defPPr>
            <a:lvl1pPr algn="just">
              <a:defRPr sz="1200">
                <a:gradFill>
                  <a:gsLst>
                    <a:gs pos="0">
                      <a:schemeClr val="bg1">
                        <a:shade val="30000"/>
                        <a:satMod val="115000"/>
                      </a:schemeClr>
                    </a:gs>
                    <a:gs pos="50000">
                      <a:schemeClr val="bg1">
                        <a:shade val="67500"/>
                        <a:satMod val="115000"/>
                      </a:schemeClr>
                    </a:gs>
                    <a:gs pos="100000">
                      <a:schemeClr val="bg1">
                        <a:shade val="100000"/>
                        <a:satMod val="115000"/>
                      </a:schemeClr>
                    </a:gs>
                  </a:gsLst>
                  <a:lin ang="16200000" scaled="1"/>
                </a:gradFill>
                <a:latin typeface="微软雅黑" panose="020B0503020204020204" pitchFamily="34" charset="-122"/>
                <a:ea typeface="微软雅黑" panose="020B0503020204020204" pitchFamily="34" charset="-122"/>
              </a:defRPr>
            </a:lvl1pPr>
          </a:lstStyle>
          <a:p>
            <a:pPr algn="ctr" fontAlgn="auto">
              <a:buFont typeface="Arial" pitchFamily="34" charset="0"/>
              <a:buNone/>
              <a:defRPr/>
            </a:pPr>
            <a:r>
              <a:rPr lang="zh-CN" altLang="en-US" sz="2400" b="1" noProof="1" smtClean="0">
                <a:solidFill>
                  <a:schemeClr val="tx1">
                    <a:lumMod val="85000"/>
                    <a:lumOff val="15000"/>
                  </a:schemeClr>
                </a:solidFill>
              </a:rPr>
              <a:t>总则</a:t>
            </a:r>
          </a:p>
        </p:txBody>
      </p:sp>
      <p:sp>
        <p:nvSpPr>
          <p:cNvPr id="95" name="文本框 96"/>
          <p:cNvSpPr txBox="1"/>
          <p:nvPr/>
        </p:nvSpPr>
        <p:spPr>
          <a:xfrm>
            <a:off x="3384531" y="1858158"/>
            <a:ext cx="1413509" cy="830997"/>
          </a:xfrm>
          <a:prstGeom prst="rect">
            <a:avLst/>
          </a:prstGeom>
          <a:solidFill>
            <a:schemeClr val="bg1">
              <a:lumMod val="85000"/>
            </a:schemeClr>
          </a:solidFill>
        </p:spPr>
        <p:txBody>
          <a:bodyPr>
            <a:spAutoFit/>
          </a:bodyPr>
          <a:lstStyle>
            <a:defPPr>
              <a:defRPr lang="zh-CN"/>
            </a:defPPr>
            <a:lvl1pPr algn="just">
              <a:defRPr sz="1200">
                <a:gradFill>
                  <a:gsLst>
                    <a:gs pos="0">
                      <a:schemeClr val="bg1">
                        <a:shade val="30000"/>
                        <a:satMod val="115000"/>
                      </a:schemeClr>
                    </a:gs>
                    <a:gs pos="50000">
                      <a:schemeClr val="bg1">
                        <a:shade val="67500"/>
                        <a:satMod val="115000"/>
                      </a:schemeClr>
                    </a:gs>
                    <a:gs pos="100000">
                      <a:schemeClr val="bg1">
                        <a:shade val="100000"/>
                        <a:satMod val="115000"/>
                      </a:schemeClr>
                    </a:gs>
                  </a:gsLst>
                  <a:lin ang="16200000" scaled="1"/>
                </a:gradFill>
                <a:latin typeface="微软雅黑" panose="020B0503020204020204" pitchFamily="34" charset="-122"/>
                <a:ea typeface="微软雅黑" panose="020B0503020204020204" pitchFamily="34" charset="-122"/>
              </a:defRPr>
            </a:lvl1pPr>
          </a:lstStyle>
          <a:p>
            <a:pPr algn="ctr" fontAlgn="auto">
              <a:buFont typeface="Arial" pitchFamily="34" charset="0"/>
              <a:buNone/>
              <a:defRPr/>
            </a:pPr>
            <a:r>
              <a:rPr lang="zh-CN" altLang="en-US" sz="2400" b="1" noProof="1" smtClean="0">
                <a:solidFill>
                  <a:schemeClr val="tx1">
                    <a:lumMod val="85000"/>
                    <a:lumOff val="15000"/>
                  </a:schemeClr>
                </a:solidFill>
              </a:rPr>
              <a:t>救助范围和标准</a:t>
            </a:r>
          </a:p>
        </p:txBody>
      </p:sp>
      <p:cxnSp>
        <p:nvCxnSpPr>
          <p:cNvPr id="96" name="肘形连接符 135"/>
          <p:cNvCxnSpPr/>
          <p:nvPr/>
        </p:nvCxnSpPr>
        <p:spPr>
          <a:xfrm rot="16200000">
            <a:off x="2813030" y="2643973"/>
            <a:ext cx="877887" cy="163512"/>
          </a:xfrm>
          <a:prstGeom prst="bentConnector2">
            <a:avLst/>
          </a:prstGeom>
          <a:ln>
            <a:solidFill>
              <a:srgbClr val="414455"/>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98" name="肘形连接符 135"/>
          <p:cNvCxnSpPr/>
          <p:nvPr/>
        </p:nvCxnSpPr>
        <p:spPr>
          <a:xfrm rot="16200000">
            <a:off x="5099046" y="2643973"/>
            <a:ext cx="877887" cy="163512"/>
          </a:xfrm>
          <a:prstGeom prst="bentConnector2">
            <a:avLst/>
          </a:prstGeom>
          <a:ln>
            <a:solidFill>
              <a:srgbClr val="414455"/>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99" name="肘形连接符 135"/>
          <p:cNvCxnSpPr/>
          <p:nvPr/>
        </p:nvCxnSpPr>
        <p:spPr>
          <a:xfrm rot="16200000">
            <a:off x="7456500" y="2643973"/>
            <a:ext cx="877887" cy="163512"/>
          </a:xfrm>
          <a:prstGeom prst="bentConnector2">
            <a:avLst/>
          </a:prstGeom>
          <a:ln>
            <a:solidFill>
              <a:srgbClr val="414455"/>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01" name="肘形连接符 156"/>
          <p:cNvCxnSpPr/>
          <p:nvPr/>
        </p:nvCxnSpPr>
        <p:spPr>
          <a:xfrm rot="16200000" flipH="1">
            <a:off x="6205967" y="4108821"/>
            <a:ext cx="977022" cy="190473"/>
          </a:xfrm>
          <a:prstGeom prst="bentConnector2">
            <a:avLst/>
          </a:prstGeom>
          <a:ln>
            <a:solidFill>
              <a:srgbClr val="414455"/>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02" name="肘形连接符 156"/>
          <p:cNvCxnSpPr/>
          <p:nvPr/>
        </p:nvCxnSpPr>
        <p:spPr>
          <a:xfrm rot="16200000" flipH="1">
            <a:off x="8563421" y="4108821"/>
            <a:ext cx="977022" cy="190473"/>
          </a:xfrm>
          <a:prstGeom prst="bentConnector2">
            <a:avLst/>
          </a:prstGeom>
          <a:ln>
            <a:solidFill>
              <a:srgbClr val="414455"/>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03" name="文本框 96"/>
          <p:cNvSpPr txBox="1"/>
          <p:nvPr/>
        </p:nvSpPr>
        <p:spPr>
          <a:xfrm>
            <a:off x="6813555" y="4287050"/>
            <a:ext cx="1413509" cy="830997"/>
          </a:xfrm>
          <a:prstGeom prst="rect">
            <a:avLst/>
          </a:prstGeom>
          <a:solidFill>
            <a:schemeClr val="bg1">
              <a:lumMod val="85000"/>
            </a:schemeClr>
          </a:solidFill>
        </p:spPr>
        <p:txBody>
          <a:bodyPr>
            <a:spAutoFit/>
          </a:bodyPr>
          <a:lstStyle>
            <a:defPPr>
              <a:defRPr lang="zh-CN"/>
            </a:defPPr>
            <a:lvl1pPr algn="just">
              <a:defRPr sz="1200">
                <a:gradFill>
                  <a:gsLst>
                    <a:gs pos="0">
                      <a:schemeClr val="bg1">
                        <a:shade val="30000"/>
                        <a:satMod val="115000"/>
                      </a:schemeClr>
                    </a:gs>
                    <a:gs pos="50000">
                      <a:schemeClr val="bg1">
                        <a:shade val="67500"/>
                        <a:satMod val="115000"/>
                      </a:schemeClr>
                    </a:gs>
                    <a:gs pos="100000">
                      <a:schemeClr val="bg1">
                        <a:shade val="100000"/>
                        <a:satMod val="115000"/>
                      </a:schemeClr>
                    </a:gs>
                  </a:gsLst>
                  <a:lin ang="16200000" scaled="1"/>
                </a:gradFill>
                <a:latin typeface="微软雅黑" panose="020B0503020204020204" pitchFamily="34" charset="-122"/>
                <a:ea typeface="微软雅黑" panose="020B0503020204020204" pitchFamily="34" charset="-122"/>
              </a:defRPr>
            </a:lvl1pPr>
          </a:lstStyle>
          <a:p>
            <a:pPr algn="ctr" fontAlgn="auto">
              <a:buFont typeface="Arial" pitchFamily="34" charset="0"/>
              <a:buNone/>
              <a:defRPr/>
            </a:pPr>
            <a:r>
              <a:rPr lang="zh-CN" altLang="en-US" sz="2400" b="1" noProof="1" smtClean="0">
                <a:solidFill>
                  <a:schemeClr val="tx1">
                    <a:lumMod val="85000"/>
                    <a:lumOff val="15000"/>
                  </a:schemeClr>
                </a:solidFill>
              </a:rPr>
              <a:t>社会力量参与</a:t>
            </a:r>
          </a:p>
        </p:txBody>
      </p:sp>
      <p:sp>
        <p:nvSpPr>
          <p:cNvPr id="104" name="文本框 96"/>
          <p:cNvSpPr txBox="1"/>
          <p:nvPr/>
        </p:nvSpPr>
        <p:spPr>
          <a:xfrm>
            <a:off x="9171009" y="4429926"/>
            <a:ext cx="1413509" cy="461665"/>
          </a:xfrm>
          <a:prstGeom prst="rect">
            <a:avLst/>
          </a:prstGeom>
          <a:solidFill>
            <a:schemeClr val="bg1">
              <a:lumMod val="85000"/>
            </a:schemeClr>
          </a:solidFill>
        </p:spPr>
        <p:txBody>
          <a:bodyPr>
            <a:spAutoFit/>
          </a:bodyPr>
          <a:lstStyle>
            <a:defPPr>
              <a:defRPr lang="zh-CN"/>
            </a:defPPr>
            <a:lvl1pPr algn="just">
              <a:defRPr sz="1200">
                <a:gradFill>
                  <a:gsLst>
                    <a:gs pos="0">
                      <a:schemeClr val="bg1">
                        <a:shade val="30000"/>
                        <a:satMod val="115000"/>
                      </a:schemeClr>
                    </a:gs>
                    <a:gs pos="50000">
                      <a:schemeClr val="bg1">
                        <a:shade val="67500"/>
                        <a:satMod val="115000"/>
                      </a:schemeClr>
                    </a:gs>
                    <a:gs pos="100000">
                      <a:schemeClr val="bg1">
                        <a:shade val="100000"/>
                        <a:satMod val="115000"/>
                      </a:schemeClr>
                    </a:gs>
                  </a:gsLst>
                  <a:lin ang="16200000" scaled="1"/>
                </a:gradFill>
                <a:latin typeface="微软雅黑" panose="020B0503020204020204" pitchFamily="34" charset="-122"/>
                <a:ea typeface="微软雅黑" panose="020B0503020204020204" pitchFamily="34" charset="-122"/>
              </a:defRPr>
            </a:lvl1pPr>
          </a:lstStyle>
          <a:p>
            <a:pPr algn="ctr" fontAlgn="auto">
              <a:buFont typeface="Arial" pitchFamily="34" charset="0"/>
              <a:buNone/>
              <a:defRPr/>
            </a:pPr>
            <a:r>
              <a:rPr lang="zh-CN" altLang="en-US" sz="2400" b="1" noProof="1">
                <a:solidFill>
                  <a:schemeClr val="tx1">
                    <a:lumMod val="85000"/>
                    <a:lumOff val="15000"/>
                  </a:schemeClr>
                </a:solidFill>
              </a:rPr>
              <a:t>附则</a:t>
            </a:r>
            <a:endParaRPr lang="zh-CN" altLang="en-US" sz="2400" b="1" noProof="1" smtClean="0">
              <a:solidFill>
                <a:schemeClr val="tx1">
                  <a:lumMod val="85000"/>
                  <a:lumOff val="15000"/>
                </a:schemeClr>
              </a:solidFill>
            </a:endParaRPr>
          </a:p>
        </p:txBody>
      </p:sp>
      <p:sp>
        <p:nvSpPr>
          <p:cNvPr id="105" name="文本框 96"/>
          <p:cNvSpPr txBox="1"/>
          <p:nvPr/>
        </p:nvSpPr>
        <p:spPr>
          <a:xfrm>
            <a:off x="5670547" y="1858158"/>
            <a:ext cx="1714512" cy="830997"/>
          </a:xfrm>
          <a:prstGeom prst="rect">
            <a:avLst/>
          </a:prstGeom>
          <a:solidFill>
            <a:schemeClr val="bg1">
              <a:lumMod val="85000"/>
            </a:schemeClr>
          </a:solidFill>
        </p:spPr>
        <p:txBody>
          <a:bodyPr wrap="square">
            <a:spAutoFit/>
          </a:bodyPr>
          <a:lstStyle>
            <a:defPPr>
              <a:defRPr lang="zh-CN"/>
            </a:defPPr>
            <a:lvl1pPr algn="just">
              <a:defRPr sz="1200">
                <a:gradFill>
                  <a:gsLst>
                    <a:gs pos="0">
                      <a:schemeClr val="bg1">
                        <a:shade val="30000"/>
                        <a:satMod val="115000"/>
                      </a:schemeClr>
                    </a:gs>
                    <a:gs pos="50000">
                      <a:schemeClr val="bg1">
                        <a:shade val="67500"/>
                        <a:satMod val="115000"/>
                      </a:schemeClr>
                    </a:gs>
                    <a:gs pos="100000">
                      <a:schemeClr val="bg1">
                        <a:shade val="100000"/>
                        <a:satMod val="115000"/>
                      </a:schemeClr>
                    </a:gs>
                  </a:gsLst>
                  <a:lin ang="16200000" scaled="1"/>
                </a:gradFill>
                <a:latin typeface="微软雅黑" panose="020B0503020204020204" pitchFamily="34" charset="-122"/>
                <a:ea typeface="微软雅黑" panose="020B0503020204020204" pitchFamily="34" charset="-122"/>
              </a:defRPr>
            </a:lvl1pPr>
          </a:lstStyle>
          <a:p>
            <a:pPr algn="l" fontAlgn="auto">
              <a:buFont typeface="Arial" pitchFamily="34" charset="0"/>
              <a:buNone/>
              <a:defRPr/>
            </a:pPr>
            <a:r>
              <a:rPr lang="zh-CN" altLang="en-US" sz="2400" b="1" noProof="1" smtClean="0">
                <a:solidFill>
                  <a:schemeClr val="tx1">
                    <a:lumMod val="85000"/>
                    <a:lumOff val="15000"/>
                  </a:schemeClr>
                </a:solidFill>
              </a:rPr>
              <a:t>资金来源和管理</a:t>
            </a:r>
          </a:p>
        </p:txBody>
      </p:sp>
      <p:sp>
        <p:nvSpPr>
          <p:cNvPr id="106" name="文本框 96"/>
          <p:cNvSpPr txBox="1"/>
          <p:nvPr/>
        </p:nvSpPr>
        <p:spPr>
          <a:xfrm>
            <a:off x="8028001" y="1858158"/>
            <a:ext cx="1413509" cy="461665"/>
          </a:xfrm>
          <a:prstGeom prst="rect">
            <a:avLst/>
          </a:prstGeom>
          <a:solidFill>
            <a:schemeClr val="bg1">
              <a:lumMod val="85000"/>
            </a:schemeClr>
          </a:solidFill>
        </p:spPr>
        <p:txBody>
          <a:bodyPr>
            <a:spAutoFit/>
          </a:bodyPr>
          <a:lstStyle>
            <a:defPPr>
              <a:defRPr lang="zh-CN"/>
            </a:defPPr>
            <a:lvl1pPr algn="just">
              <a:defRPr sz="1200">
                <a:gradFill>
                  <a:gsLst>
                    <a:gs pos="0">
                      <a:schemeClr val="bg1">
                        <a:shade val="30000"/>
                        <a:satMod val="115000"/>
                      </a:schemeClr>
                    </a:gs>
                    <a:gs pos="50000">
                      <a:schemeClr val="bg1">
                        <a:shade val="67500"/>
                        <a:satMod val="115000"/>
                      </a:schemeClr>
                    </a:gs>
                    <a:gs pos="100000">
                      <a:schemeClr val="bg1">
                        <a:shade val="100000"/>
                        <a:satMod val="115000"/>
                      </a:schemeClr>
                    </a:gs>
                  </a:gsLst>
                  <a:lin ang="16200000" scaled="1"/>
                </a:gradFill>
                <a:latin typeface="微软雅黑" panose="020B0503020204020204" pitchFamily="34" charset="-122"/>
                <a:ea typeface="微软雅黑" panose="020B0503020204020204" pitchFamily="34" charset="-122"/>
              </a:defRPr>
            </a:lvl1pPr>
          </a:lstStyle>
          <a:p>
            <a:pPr algn="ctr" fontAlgn="auto">
              <a:buFont typeface="Arial" pitchFamily="34" charset="0"/>
              <a:buNone/>
              <a:defRPr/>
            </a:pPr>
            <a:r>
              <a:rPr lang="zh-CN" altLang="en-US" sz="2400" b="1" noProof="1" smtClean="0">
                <a:solidFill>
                  <a:schemeClr val="tx1">
                    <a:lumMod val="85000"/>
                    <a:lumOff val="15000"/>
                  </a:schemeClr>
                </a:solidFill>
              </a:rPr>
              <a:t>法律责任</a:t>
            </a:r>
          </a:p>
        </p:txBody>
      </p:sp>
      <p:sp>
        <p:nvSpPr>
          <p:cNvPr id="108" name="椭圆 107"/>
          <p:cNvSpPr/>
          <p:nvPr/>
        </p:nvSpPr>
        <p:spPr>
          <a:xfrm>
            <a:off x="669887" y="3144042"/>
            <a:ext cx="571504" cy="57150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800" dirty="0" smtClean="0">
                <a:latin typeface="方正小标宋简体" pitchFamily="2" charset="-122"/>
                <a:ea typeface="方正小标宋简体" pitchFamily="2" charset="-122"/>
              </a:rPr>
              <a:t>一</a:t>
            </a:r>
            <a:endParaRPr lang="zh-CN" altLang="en-US" sz="1800" dirty="0">
              <a:latin typeface="方正小标宋简体" pitchFamily="2" charset="-122"/>
              <a:ea typeface="方正小标宋简体" pitchFamily="2" charset="-122"/>
            </a:endParaRPr>
          </a:p>
        </p:txBody>
      </p:sp>
      <p:sp>
        <p:nvSpPr>
          <p:cNvPr id="110" name="椭圆 109"/>
          <p:cNvSpPr/>
          <p:nvPr/>
        </p:nvSpPr>
        <p:spPr>
          <a:xfrm>
            <a:off x="1741457" y="3144042"/>
            <a:ext cx="571504" cy="57150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800" dirty="0" smtClean="0">
                <a:latin typeface="方正小标宋简体" pitchFamily="2" charset="-122"/>
                <a:ea typeface="方正小标宋简体" pitchFamily="2" charset="-122"/>
              </a:rPr>
              <a:t>二</a:t>
            </a:r>
            <a:endParaRPr lang="zh-CN" altLang="en-US" sz="1800" dirty="0">
              <a:latin typeface="方正小标宋简体" pitchFamily="2" charset="-122"/>
              <a:ea typeface="方正小标宋简体" pitchFamily="2" charset="-122"/>
            </a:endParaRPr>
          </a:p>
        </p:txBody>
      </p:sp>
      <p:sp>
        <p:nvSpPr>
          <p:cNvPr id="111" name="椭圆 110"/>
          <p:cNvSpPr/>
          <p:nvPr/>
        </p:nvSpPr>
        <p:spPr>
          <a:xfrm>
            <a:off x="2884465" y="3144042"/>
            <a:ext cx="571504" cy="57150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800" dirty="0" smtClean="0">
                <a:latin typeface="方正小标宋简体" pitchFamily="2" charset="-122"/>
                <a:ea typeface="方正小标宋简体" pitchFamily="2" charset="-122"/>
              </a:rPr>
              <a:t>三</a:t>
            </a:r>
            <a:endParaRPr lang="zh-CN" altLang="en-US" sz="1800" dirty="0">
              <a:latin typeface="方正小标宋简体" pitchFamily="2" charset="-122"/>
              <a:ea typeface="方正小标宋简体" pitchFamily="2" charset="-122"/>
            </a:endParaRPr>
          </a:p>
        </p:txBody>
      </p:sp>
      <p:sp>
        <p:nvSpPr>
          <p:cNvPr id="112" name="椭圆 111"/>
          <p:cNvSpPr/>
          <p:nvPr/>
        </p:nvSpPr>
        <p:spPr>
          <a:xfrm>
            <a:off x="4027473" y="3144042"/>
            <a:ext cx="571504" cy="57150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800" dirty="0" smtClean="0">
                <a:latin typeface="方正小标宋简体" pitchFamily="2" charset="-122"/>
                <a:ea typeface="方正小标宋简体" pitchFamily="2" charset="-122"/>
              </a:rPr>
              <a:t>四</a:t>
            </a:r>
            <a:endParaRPr lang="zh-CN" altLang="en-US" sz="1800" dirty="0">
              <a:latin typeface="方正小标宋简体" pitchFamily="2" charset="-122"/>
              <a:ea typeface="方正小标宋简体" pitchFamily="2" charset="-122"/>
            </a:endParaRPr>
          </a:p>
        </p:txBody>
      </p:sp>
      <p:sp>
        <p:nvSpPr>
          <p:cNvPr id="113" name="椭圆 112"/>
          <p:cNvSpPr/>
          <p:nvPr/>
        </p:nvSpPr>
        <p:spPr>
          <a:xfrm>
            <a:off x="5170481" y="3144042"/>
            <a:ext cx="571504" cy="57150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800" dirty="0" smtClean="0">
                <a:latin typeface="方正小标宋简体" pitchFamily="2" charset="-122"/>
                <a:ea typeface="方正小标宋简体" pitchFamily="2" charset="-122"/>
              </a:rPr>
              <a:t>五</a:t>
            </a:r>
            <a:endParaRPr lang="zh-CN" altLang="en-US" sz="1800" dirty="0">
              <a:latin typeface="方正小标宋简体" pitchFamily="2" charset="-122"/>
              <a:ea typeface="方正小标宋简体" pitchFamily="2" charset="-122"/>
            </a:endParaRPr>
          </a:p>
        </p:txBody>
      </p:sp>
      <p:sp>
        <p:nvSpPr>
          <p:cNvPr id="114" name="椭圆 113"/>
          <p:cNvSpPr/>
          <p:nvPr/>
        </p:nvSpPr>
        <p:spPr>
          <a:xfrm>
            <a:off x="6313489" y="3144042"/>
            <a:ext cx="571504" cy="57150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800" dirty="0" smtClean="0">
                <a:latin typeface="方正小标宋简体" pitchFamily="2" charset="-122"/>
                <a:ea typeface="方正小标宋简体" pitchFamily="2" charset="-122"/>
              </a:rPr>
              <a:t>六</a:t>
            </a:r>
            <a:endParaRPr lang="zh-CN" altLang="en-US" sz="1800" dirty="0">
              <a:latin typeface="方正小标宋简体" pitchFamily="2" charset="-122"/>
              <a:ea typeface="方正小标宋简体" pitchFamily="2" charset="-122"/>
            </a:endParaRPr>
          </a:p>
        </p:txBody>
      </p:sp>
      <p:sp>
        <p:nvSpPr>
          <p:cNvPr id="115" name="椭圆 114"/>
          <p:cNvSpPr/>
          <p:nvPr/>
        </p:nvSpPr>
        <p:spPr>
          <a:xfrm>
            <a:off x="7527935" y="3144042"/>
            <a:ext cx="571504" cy="57150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800" dirty="0" smtClean="0">
                <a:latin typeface="方正小标宋简体" pitchFamily="2" charset="-122"/>
                <a:ea typeface="方正小标宋简体" pitchFamily="2" charset="-122"/>
              </a:rPr>
              <a:t>七</a:t>
            </a:r>
            <a:endParaRPr lang="zh-CN" altLang="en-US" sz="1800" dirty="0">
              <a:latin typeface="方正小标宋简体" pitchFamily="2" charset="-122"/>
              <a:ea typeface="方正小标宋简体" pitchFamily="2" charset="-122"/>
            </a:endParaRPr>
          </a:p>
        </p:txBody>
      </p:sp>
      <p:sp>
        <p:nvSpPr>
          <p:cNvPr id="116" name="椭圆 115"/>
          <p:cNvSpPr/>
          <p:nvPr/>
        </p:nvSpPr>
        <p:spPr>
          <a:xfrm>
            <a:off x="8670943" y="3144042"/>
            <a:ext cx="571504" cy="57150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800" dirty="0" smtClean="0">
                <a:latin typeface="方正小标宋简体" pitchFamily="2" charset="-122"/>
                <a:ea typeface="方正小标宋简体" pitchFamily="2" charset="-122"/>
              </a:rPr>
              <a:t>八</a:t>
            </a:r>
            <a:endParaRPr lang="zh-CN" altLang="en-US" sz="1800" dirty="0">
              <a:latin typeface="方正小标宋简体" pitchFamily="2" charset="-122"/>
              <a:ea typeface="方正小标宋简体" pitchFamily="2" charset="-122"/>
            </a:endParaRPr>
          </a:p>
        </p:txBody>
      </p:sp>
      <p:cxnSp>
        <p:nvCxnSpPr>
          <p:cNvPr id="42" name="肘形连接符 156"/>
          <p:cNvCxnSpPr/>
          <p:nvPr/>
        </p:nvCxnSpPr>
        <p:spPr>
          <a:xfrm rot="16200000" flipH="1">
            <a:off x="3919951" y="4108821"/>
            <a:ext cx="977022" cy="190473"/>
          </a:xfrm>
          <a:prstGeom prst="bentConnector2">
            <a:avLst/>
          </a:prstGeom>
          <a:ln>
            <a:solidFill>
              <a:srgbClr val="414455"/>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advTm="0">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741325" y="1786720"/>
            <a:ext cx="1071570" cy="2857520"/>
          </a:xfrm>
          <a:prstGeom prst="rect">
            <a:avLst/>
          </a:prstGeom>
          <a:gradFill flip="none" rotWithShape="1">
            <a:gsLst>
              <a:gs pos="0">
                <a:schemeClr val="accent1">
                  <a:lumMod val="40000"/>
                  <a:lumOff val="60000"/>
                  <a:tint val="66000"/>
                  <a:satMod val="160000"/>
                </a:schemeClr>
              </a:gs>
              <a:gs pos="50000">
                <a:schemeClr val="accent1">
                  <a:lumMod val="40000"/>
                  <a:lumOff val="60000"/>
                  <a:tint val="44500"/>
                  <a:satMod val="160000"/>
                </a:schemeClr>
              </a:gs>
              <a:gs pos="100000">
                <a:schemeClr val="accent1">
                  <a:lumMod val="40000"/>
                  <a:lumOff val="60000"/>
                  <a:tint val="23500"/>
                  <a:satMod val="160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smtClean="0">
                <a:solidFill>
                  <a:schemeClr val="accent1">
                    <a:lumMod val="75000"/>
                  </a:schemeClr>
                </a:solidFill>
                <a:latin typeface="方正仿宋简体" pitchFamily="2" charset="-122"/>
                <a:ea typeface="方正仿宋简体" pitchFamily="2" charset="-122"/>
              </a:rPr>
              <a:t>医疗救助对象</a:t>
            </a:r>
            <a:endParaRPr lang="zh-CN" altLang="en-US" b="1" dirty="0">
              <a:solidFill>
                <a:schemeClr val="accent1">
                  <a:lumMod val="75000"/>
                </a:schemeClr>
              </a:solidFill>
              <a:latin typeface="方正仿宋简体" pitchFamily="2" charset="-122"/>
              <a:ea typeface="方正仿宋简体" pitchFamily="2" charset="-122"/>
            </a:endParaRPr>
          </a:p>
        </p:txBody>
      </p:sp>
      <p:cxnSp>
        <p:nvCxnSpPr>
          <p:cNvPr id="4" name="直接箭头连接符 3"/>
          <p:cNvCxnSpPr>
            <a:stCxn id="2" idx="3"/>
          </p:cNvCxnSpPr>
          <p:nvPr/>
        </p:nvCxnSpPr>
        <p:spPr>
          <a:xfrm flipV="1">
            <a:off x="1812895" y="2143910"/>
            <a:ext cx="1285884" cy="107157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 name="直接箭头连接符 5"/>
          <p:cNvCxnSpPr>
            <a:stCxn id="2" idx="3"/>
            <a:endCxn id="12" idx="1"/>
          </p:cNvCxnSpPr>
          <p:nvPr/>
        </p:nvCxnSpPr>
        <p:spPr>
          <a:xfrm>
            <a:off x="1812895" y="3215480"/>
            <a:ext cx="1285884" cy="253604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 name="矩形 7"/>
          <p:cNvSpPr/>
          <p:nvPr/>
        </p:nvSpPr>
        <p:spPr>
          <a:xfrm>
            <a:off x="455573" y="286522"/>
            <a:ext cx="3070071" cy="523220"/>
          </a:xfrm>
          <a:prstGeom prst="rect">
            <a:avLst/>
          </a:prstGeom>
        </p:spPr>
        <p:txBody>
          <a:bodyPr wrap="none">
            <a:spAutoFit/>
          </a:bodyPr>
          <a:lstStyle/>
          <a:p>
            <a:r>
              <a:rPr lang="zh-CN" altLang="en-US" sz="2800" b="1" dirty="0" smtClean="0">
                <a:solidFill>
                  <a:srgbClr val="C00000"/>
                </a:solidFill>
                <a:latin typeface="方正小标宋简体" pitchFamily="2" charset="-122"/>
                <a:ea typeface="方正小标宋简体" pitchFamily="2" charset="-122"/>
              </a:rPr>
              <a:t>二、医疗救助对象</a:t>
            </a:r>
            <a:endParaRPr lang="zh-CN" altLang="en-US" sz="2800" b="1" dirty="0">
              <a:solidFill>
                <a:srgbClr val="C00000"/>
              </a:solidFill>
              <a:latin typeface="方正小标宋简体" pitchFamily="2" charset="-122"/>
              <a:ea typeface="方正小标宋简体" pitchFamily="2" charset="-122"/>
            </a:endParaRPr>
          </a:p>
        </p:txBody>
      </p:sp>
      <p:sp>
        <p:nvSpPr>
          <p:cNvPr id="11" name="矩形 10"/>
          <p:cNvSpPr/>
          <p:nvPr/>
        </p:nvSpPr>
        <p:spPr>
          <a:xfrm>
            <a:off x="3098779" y="1715282"/>
            <a:ext cx="1714512" cy="928694"/>
          </a:xfrm>
          <a:prstGeom prst="rect">
            <a:avLst/>
          </a:prstGeom>
          <a:gradFill flip="none" rotWithShape="1">
            <a:gsLst>
              <a:gs pos="0">
                <a:schemeClr val="accent1">
                  <a:lumMod val="40000"/>
                  <a:lumOff val="60000"/>
                  <a:tint val="66000"/>
                  <a:satMod val="160000"/>
                </a:schemeClr>
              </a:gs>
              <a:gs pos="50000">
                <a:schemeClr val="accent1">
                  <a:lumMod val="40000"/>
                  <a:lumOff val="60000"/>
                  <a:tint val="44500"/>
                  <a:satMod val="160000"/>
                </a:schemeClr>
              </a:gs>
              <a:gs pos="100000">
                <a:schemeClr val="accent1">
                  <a:lumMod val="40000"/>
                  <a:lumOff val="60000"/>
                  <a:tint val="23500"/>
                  <a:satMod val="160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b="1" dirty="0" smtClean="0">
                <a:solidFill>
                  <a:schemeClr val="accent1">
                    <a:lumMod val="75000"/>
                  </a:schemeClr>
                </a:solidFill>
                <a:latin typeface="方正仿宋简体" pitchFamily="2" charset="-122"/>
                <a:ea typeface="方正仿宋简体" pitchFamily="2" charset="-122"/>
              </a:rPr>
              <a:t>收入型贫困（本地户籍）</a:t>
            </a:r>
            <a:endParaRPr lang="zh-CN" altLang="en-US" sz="2000" b="1" dirty="0">
              <a:solidFill>
                <a:schemeClr val="accent1">
                  <a:lumMod val="75000"/>
                </a:schemeClr>
              </a:solidFill>
              <a:latin typeface="方正仿宋简体" pitchFamily="2" charset="-122"/>
              <a:ea typeface="方正仿宋简体" pitchFamily="2" charset="-122"/>
            </a:endParaRPr>
          </a:p>
        </p:txBody>
      </p:sp>
      <p:sp>
        <p:nvSpPr>
          <p:cNvPr id="12" name="矩形 11"/>
          <p:cNvSpPr/>
          <p:nvPr/>
        </p:nvSpPr>
        <p:spPr>
          <a:xfrm>
            <a:off x="3098779" y="5001430"/>
            <a:ext cx="1785950" cy="1500198"/>
          </a:xfrm>
          <a:prstGeom prst="rect">
            <a:avLst/>
          </a:prstGeom>
          <a:gradFill flip="none" rotWithShape="1">
            <a:gsLst>
              <a:gs pos="0">
                <a:schemeClr val="accent1">
                  <a:lumMod val="40000"/>
                  <a:lumOff val="60000"/>
                  <a:tint val="66000"/>
                  <a:satMod val="160000"/>
                </a:schemeClr>
              </a:gs>
              <a:gs pos="50000">
                <a:schemeClr val="accent1">
                  <a:lumMod val="40000"/>
                  <a:lumOff val="60000"/>
                  <a:tint val="44500"/>
                  <a:satMod val="160000"/>
                </a:schemeClr>
              </a:gs>
              <a:gs pos="100000">
                <a:schemeClr val="accent1">
                  <a:lumMod val="40000"/>
                  <a:lumOff val="60000"/>
                  <a:tint val="23500"/>
                  <a:satMod val="160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sz="2000" b="1" dirty="0" smtClean="0">
                <a:solidFill>
                  <a:schemeClr val="accent1">
                    <a:lumMod val="75000"/>
                  </a:schemeClr>
                </a:solidFill>
                <a:latin typeface="方正仿宋简体" pitchFamily="2" charset="-122"/>
                <a:ea typeface="方正仿宋简体" pitchFamily="2" charset="-122"/>
              </a:rPr>
              <a:t>支出型贫困（本地户籍和符合一定条件的外来人员）</a:t>
            </a:r>
            <a:endParaRPr lang="zh-CN" altLang="en-US" sz="2000" b="1" dirty="0">
              <a:solidFill>
                <a:schemeClr val="accent1">
                  <a:lumMod val="75000"/>
                </a:schemeClr>
              </a:solidFill>
              <a:latin typeface="方正仿宋简体" pitchFamily="2" charset="-122"/>
              <a:ea typeface="方正仿宋简体" pitchFamily="2" charset="-122"/>
            </a:endParaRPr>
          </a:p>
        </p:txBody>
      </p:sp>
      <p:sp>
        <p:nvSpPr>
          <p:cNvPr id="13" name="矩形 12"/>
          <p:cNvSpPr/>
          <p:nvPr/>
        </p:nvSpPr>
        <p:spPr>
          <a:xfrm>
            <a:off x="6170612" y="523990"/>
            <a:ext cx="5760967" cy="571504"/>
          </a:xfrm>
          <a:prstGeom prst="rect">
            <a:avLst/>
          </a:prstGeom>
          <a:gradFill flip="none" rotWithShape="1">
            <a:gsLst>
              <a:gs pos="0">
                <a:schemeClr val="accent1">
                  <a:lumMod val="40000"/>
                  <a:lumOff val="60000"/>
                  <a:tint val="66000"/>
                  <a:satMod val="160000"/>
                </a:schemeClr>
              </a:gs>
              <a:gs pos="50000">
                <a:schemeClr val="accent1">
                  <a:lumMod val="40000"/>
                  <a:lumOff val="60000"/>
                  <a:tint val="44500"/>
                  <a:satMod val="160000"/>
                </a:schemeClr>
              </a:gs>
              <a:gs pos="100000">
                <a:schemeClr val="accent1">
                  <a:lumMod val="40000"/>
                  <a:lumOff val="60000"/>
                  <a:tint val="23500"/>
                  <a:satMod val="160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1600" dirty="0" smtClean="0">
                <a:solidFill>
                  <a:schemeClr val="accent1">
                    <a:lumMod val="75000"/>
                  </a:schemeClr>
                </a:solidFill>
                <a:latin typeface="方正仿宋简体" pitchFamily="2" charset="-122"/>
                <a:ea typeface="方正仿宋简体" pitchFamily="2" charset="-122"/>
              </a:rPr>
              <a:t>1</a:t>
            </a:r>
            <a:r>
              <a:rPr lang="zh-CN" altLang="en-US" sz="1600" dirty="0" smtClean="0">
                <a:solidFill>
                  <a:schemeClr val="accent1">
                    <a:lumMod val="75000"/>
                  </a:schemeClr>
                </a:solidFill>
                <a:latin typeface="方正仿宋简体" pitchFamily="2" charset="-122"/>
                <a:ea typeface="方正仿宋简体" pitchFamily="2" charset="-122"/>
              </a:rPr>
              <a:t>、重点救助对象（最低生活保障对象、特困供养人员和孤儿）</a:t>
            </a:r>
            <a:endParaRPr lang="zh-CN" altLang="en-US" sz="1600" dirty="0">
              <a:solidFill>
                <a:schemeClr val="accent1">
                  <a:lumMod val="75000"/>
                </a:schemeClr>
              </a:solidFill>
              <a:latin typeface="方正仿宋简体" pitchFamily="2" charset="-122"/>
              <a:ea typeface="方正仿宋简体" pitchFamily="2" charset="-122"/>
            </a:endParaRPr>
          </a:p>
        </p:txBody>
      </p:sp>
      <p:sp>
        <p:nvSpPr>
          <p:cNvPr id="14" name="矩形 13"/>
          <p:cNvSpPr/>
          <p:nvPr/>
        </p:nvSpPr>
        <p:spPr>
          <a:xfrm>
            <a:off x="6196992" y="1197900"/>
            <a:ext cx="5760966" cy="571504"/>
          </a:xfrm>
          <a:prstGeom prst="rect">
            <a:avLst/>
          </a:prstGeom>
          <a:gradFill flip="none" rotWithShape="1">
            <a:gsLst>
              <a:gs pos="0">
                <a:schemeClr val="accent1">
                  <a:lumMod val="40000"/>
                  <a:lumOff val="60000"/>
                  <a:tint val="66000"/>
                  <a:satMod val="160000"/>
                </a:schemeClr>
              </a:gs>
              <a:gs pos="50000">
                <a:schemeClr val="accent1">
                  <a:lumMod val="40000"/>
                  <a:lumOff val="60000"/>
                  <a:tint val="44500"/>
                  <a:satMod val="160000"/>
                </a:schemeClr>
              </a:gs>
              <a:gs pos="100000">
                <a:schemeClr val="accent1">
                  <a:lumMod val="40000"/>
                  <a:lumOff val="60000"/>
                  <a:tint val="23500"/>
                  <a:satMod val="160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1600" dirty="0" smtClean="0">
                <a:solidFill>
                  <a:schemeClr val="accent1">
                    <a:lumMod val="75000"/>
                  </a:schemeClr>
                </a:solidFill>
                <a:latin typeface="方正仿宋简体" pitchFamily="2" charset="-122"/>
                <a:ea typeface="方正仿宋简体" pitchFamily="2" charset="-122"/>
              </a:rPr>
              <a:t>2</a:t>
            </a:r>
            <a:r>
              <a:rPr lang="zh-CN" altLang="en-US" sz="1600" dirty="0" smtClean="0">
                <a:solidFill>
                  <a:schemeClr val="accent1">
                    <a:lumMod val="75000"/>
                  </a:schemeClr>
                </a:solidFill>
                <a:latin typeface="方正仿宋简体" pitchFamily="2" charset="-122"/>
                <a:ea typeface="方正仿宋简体" pitchFamily="2" charset="-122"/>
              </a:rPr>
              <a:t>、低收入家庭成员</a:t>
            </a:r>
            <a:endParaRPr lang="zh-CN" altLang="en-US" sz="1600" dirty="0">
              <a:solidFill>
                <a:schemeClr val="accent1">
                  <a:lumMod val="75000"/>
                </a:schemeClr>
              </a:solidFill>
              <a:latin typeface="方正仿宋简体" pitchFamily="2" charset="-122"/>
              <a:ea typeface="方正仿宋简体" pitchFamily="2" charset="-122"/>
            </a:endParaRPr>
          </a:p>
        </p:txBody>
      </p:sp>
      <p:sp>
        <p:nvSpPr>
          <p:cNvPr id="15" name="矩形 14"/>
          <p:cNvSpPr/>
          <p:nvPr/>
        </p:nvSpPr>
        <p:spPr>
          <a:xfrm>
            <a:off x="6170612" y="1893877"/>
            <a:ext cx="5760966" cy="571504"/>
          </a:xfrm>
          <a:prstGeom prst="rect">
            <a:avLst/>
          </a:prstGeom>
          <a:gradFill flip="none" rotWithShape="1">
            <a:gsLst>
              <a:gs pos="0">
                <a:schemeClr val="accent1">
                  <a:lumMod val="40000"/>
                  <a:lumOff val="60000"/>
                  <a:tint val="66000"/>
                  <a:satMod val="160000"/>
                </a:schemeClr>
              </a:gs>
              <a:gs pos="50000">
                <a:schemeClr val="accent1">
                  <a:lumMod val="40000"/>
                  <a:lumOff val="60000"/>
                  <a:tint val="44500"/>
                  <a:satMod val="160000"/>
                </a:schemeClr>
              </a:gs>
              <a:gs pos="100000">
                <a:schemeClr val="accent1">
                  <a:lumMod val="40000"/>
                  <a:lumOff val="60000"/>
                  <a:tint val="23500"/>
                  <a:satMod val="160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1600" dirty="0" smtClean="0">
                <a:solidFill>
                  <a:schemeClr val="accent1">
                    <a:lumMod val="75000"/>
                  </a:schemeClr>
                </a:solidFill>
                <a:latin typeface="方正仿宋简体" pitchFamily="2" charset="-122"/>
                <a:ea typeface="方正仿宋简体" pitchFamily="2" charset="-122"/>
              </a:rPr>
              <a:t>3</a:t>
            </a:r>
            <a:r>
              <a:rPr lang="zh-CN" altLang="en-US" sz="1600" dirty="0" smtClean="0">
                <a:solidFill>
                  <a:schemeClr val="accent1">
                    <a:lumMod val="75000"/>
                  </a:schemeClr>
                </a:solidFill>
                <a:latin typeface="方正仿宋简体" pitchFamily="2" charset="-122"/>
                <a:ea typeface="方正仿宋简体" pitchFamily="2" charset="-122"/>
              </a:rPr>
              <a:t>、精准扶贫重点帮扶对象</a:t>
            </a:r>
            <a:endParaRPr lang="en-US" altLang="zh-CN" sz="1600" dirty="0" smtClean="0">
              <a:solidFill>
                <a:schemeClr val="accent1">
                  <a:lumMod val="75000"/>
                </a:schemeClr>
              </a:solidFill>
              <a:latin typeface="方正仿宋简体" pitchFamily="2" charset="-122"/>
              <a:ea typeface="方正仿宋简体" pitchFamily="2" charset="-122"/>
            </a:endParaRPr>
          </a:p>
          <a:p>
            <a:r>
              <a:rPr lang="zh-CN" altLang="en-US" sz="1600" dirty="0" smtClean="0">
                <a:solidFill>
                  <a:srgbClr val="FF0000"/>
                </a:solidFill>
                <a:latin typeface="方正仿宋简体" pitchFamily="2" charset="-122"/>
                <a:ea typeface="方正仿宋简体" pitchFamily="2" charset="-122"/>
              </a:rPr>
              <a:t>亮点：结合本地实际</a:t>
            </a:r>
            <a:r>
              <a:rPr lang="zh-CN" altLang="en-US" sz="1600" b="1" dirty="0" smtClean="0">
                <a:solidFill>
                  <a:srgbClr val="FF0000"/>
                </a:solidFill>
                <a:latin typeface="方正仿宋简体" pitchFamily="2" charset="-122"/>
                <a:ea typeface="方正仿宋简体" pitchFamily="2" charset="-122"/>
              </a:rPr>
              <a:t>增加</a:t>
            </a:r>
            <a:r>
              <a:rPr lang="zh-CN" altLang="en-US" sz="1600" dirty="0" smtClean="0">
                <a:solidFill>
                  <a:srgbClr val="FF0000"/>
                </a:solidFill>
                <a:latin typeface="方正仿宋简体" pitchFamily="2" charset="-122"/>
                <a:ea typeface="方正仿宋简体" pitchFamily="2" charset="-122"/>
              </a:rPr>
              <a:t>了精准扶贫重点帮扶对象。</a:t>
            </a:r>
            <a:endParaRPr lang="zh-CN" altLang="en-US" sz="1600" dirty="0">
              <a:solidFill>
                <a:srgbClr val="FF0000"/>
              </a:solidFill>
              <a:latin typeface="方正仿宋简体" pitchFamily="2" charset="-122"/>
              <a:ea typeface="方正仿宋简体" pitchFamily="2" charset="-122"/>
            </a:endParaRPr>
          </a:p>
        </p:txBody>
      </p:sp>
      <p:sp>
        <p:nvSpPr>
          <p:cNvPr id="16" name="矩形 15"/>
          <p:cNvSpPr/>
          <p:nvPr/>
        </p:nvSpPr>
        <p:spPr>
          <a:xfrm>
            <a:off x="6196992" y="2595551"/>
            <a:ext cx="5760966" cy="571504"/>
          </a:xfrm>
          <a:prstGeom prst="rect">
            <a:avLst/>
          </a:prstGeom>
          <a:gradFill flip="none" rotWithShape="1">
            <a:gsLst>
              <a:gs pos="0">
                <a:schemeClr val="accent1">
                  <a:lumMod val="40000"/>
                  <a:lumOff val="60000"/>
                  <a:tint val="66000"/>
                  <a:satMod val="160000"/>
                </a:schemeClr>
              </a:gs>
              <a:gs pos="50000">
                <a:schemeClr val="accent1">
                  <a:lumMod val="40000"/>
                  <a:lumOff val="60000"/>
                  <a:tint val="44500"/>
                  <a:satMod val="160000"/>
                </a:schemeClr>
              </a:gs>
              <a:gs pos="100000">
                <a:schemeClr val="accent1">
                  <a:lumMod val="40000"/>
                  <a:lumOff val="60000"/>
                  <a:tint val="23500"/>
                  <a:satMod val="160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1600" dirty="0" smtClean="0">
                <a:solidFill>
                  <a:schemeClr val="accent1">
                    <a:lumMod val="75000"/>
                  </a:schemeClr>
                </a:solidFill>
                <a:latin typeface="方正仿宋简体" pitchFamily="2" charset="-122"/>
                <a:ea typeface="方正仿宋简体" pitchFamily="2" charset="-122"/>
              </a:rPr>
              <a:t>4</a:t>
            </a:r>
            <a:r>
              <a:rPr lang="zh-CN" altLang="en-US" sz="1600" dirty="0" smtClean="0">
                <a:solidFill>
                  <a:schemeClr val="accent1">
                    <a:lumMod val="75000"/>
                  </a:schemeClr>
                </a:solidFill>
                <a:latin typeface="方正仿宋简体" pitchFamily="2" charset="-122"/>
                <a:ea typeface="方正仿宋简体" pitchFamily="2" charset="-122"/>
              </a:rPr>
              <a:t>、</a:t>
            </a:r>
            <a:r>
              <a:rPr lang="zh-CN" altLang="en-US" sz="1600" dirty="0">
                <a:solidFill>
                  <a:schemeClr val="accent1">
                    <a:lumMod val="75000"/>
                  </a:schemeClr>
                </a:solidFill>
                <a:latin typeface="方正仿宋简体" pitchFamily="2" charset="-122"/>
                <a:ea typeface="方正仿宋简体" pitchFamily="2" charset="-122"/>
              </a:rPr>
              <a:t>事实无人</a:t>
            </a:r>
            <a:r>
              <a:rPr lang="zh-CN" altLang="en-US" sz="1600" dirty="0" smtClean="0">
                <a:solidFill>
                  <a:schemeClr val="accent1">
                    <a:lumMod val="75000"/>
                  </a:schemeClr>
                </a:solidFill>
                <a:latin typeface="方正仿宋简体" pitchFamily="2" charset="-122"/>
                <a:ea typeface="方正仿宋简体" pitchFamily="2" charset="-122"/>
              </a:rPr>
              <a:t>抚养儿童（又称：困境儿童）</a:t>
            </a:r>
            <a:endParaRPr lang="zh-CN" altLang="en-US" sz="1600" dirty="0">
              <a:solidFill>
                <a:schemeClr val="accent1">
                  <a:lumMod val="75000"/>
                </a:schemeClr>
              </a:solidFill>
              <a:latin typeface="方正仿宋简体" pitchFamily="2" charset="-122"/>
              <a:ea typeface="方正仿宋简体" pitchFamily="2" charset="-122"/>
            </a:endParaRPr>
          </a:p>
        </p:txBody>
      </p:sp>
      <p:cxnSp>
        <p:nvCxnSpPr>
          <p:cNvPr id="20" name="直接箭头连接符 19"/>
          <p:cNvCxnSpPr>
            <a:stCxn id="11" idx="3"/>
            <a:endCxn id="13" idx="1"/>
          </p:cNvCxnSpPr>
          <p:nvPr/>
        </p:nvCxnSpPr>
        <p:spPr>
          <a:xfrm flipV="1">
            <a:off x="4813291" y="809742"/>
            <a:ext cx="1357321" cy="13698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直接箭头连接符 21"/>
          <p:cNvCxnSpPr>
            <a:stCxn id="11" idx="3"/>
            <a:endCxn id="14" idx="1"/>
          </p:cNvCxnSpPr>
          <p:nvPr/>
        </p:nvCxnSpPr>
        <p:spPr>
          <a:xfrm flipV="1">
            <a:off x="4813291" y="1483652"/>
            <a:ext cx="1383701" cy="69597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直接箭头连接符 23"/>
          <p:cNvCxnSpPr>
            <a:stCxn id="11" idx="3"/>
            <a:endCxn id="15" idx="1"/>
          </p:cNvCxnSpPr>
          <p:nvPr/>
        </p:nvCxnSpPr>
        <p:spPr>
          <a:xfrm>
            <a:off x="4813291" y="2179629"/>
            <a:ext cx="1357321"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直接箭头连接符 25"/>
          <p:cNvCxnSpPr>
            <a:stCxn id="11" idx="3"/>
            <a:endCxn id="16" idx="1"/>
          </p:cNvCxnSpPr>
          <p:nvPr/>
        </p:nvCxnSpPr>
        <p:spPr>
          <a:xfrm>
            <a:off x="4813291" y="2179629"/>
            <a:ext cx="1383701" cy="70167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7" name="矩形 26"/>
          <p:cNvSpPr/>
          <p:nvPr/>
        </p:nvSpPr>
        <p:spPr>
          <a:xfrm>
            <a:off x="6242051" y="5215744"/>
            <a:ext cx="5214974" cy="1071570"/>
          </a:xfrm>
          <a:prstGeom prst="rect">
            <a:avLst/>
          </a:prstGeom>
          <a:gradFill flip="none" rotWithShape="1">
            <a:gsLst>
              <a:gs pos="0">
                <a:schemeClr val="accent1">
                  <a:lumMod val="40000"/>
                  <a:lumOff val="60000"/>
                  <a:tint val="66000"/>
                  <a:satMod val="160000"/>
                </a:schemeClr>
              </a:gs>
              <a:gs pos="50000">
                <a:schemeClr val="accent1">
                  <a:lumMod val="40000"/>
                  <a:lumOff val="60000"/>
                  <a:tint val="44500"/>
                  <a:satMod val="160000"/>
                </a:schemeClr>
              </a:gs>
              <a:gs pos="100000">
                <a:schemeClr val="accent1">
                  <a:lumMod val="40000"/>
                  <a:lumOff val="60000"/>
                  <a:tint val="23500"/>
                  <a:satMod val="160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sz="1600" dirty="0">
                <a:solidFill>
                  <a:schemeClr val="accent1">
                    <a:lumMod val="75000"/>
                  </a:schemeClr>
                </a:solidFill>
                <a:latin typeface="方正仿宋简体" pitchFamily="2" charset="-122"/>
                <a:ea typeface="方正仿宋简体" pitchFamily="2" charset="-122"/>
              </a:rPr>
              <a:t>重</a:t>
            </a:r>
            <a:r>
              <a:rPr lang="zh-CN" altLang="en-US" sz="1600" dirty="0" smtClean="0">
                <a:solidFill>
                  <a:schemeClr val="accent1">
                    <a:lumMod val="75000"/>
                  </a:schemeClr>
                </a:solidFill>
                <a:latin typeface="方正仿宋简体" pitchFamily="2" charset="-122"/>
                <a:ea typeface="方正仿宋简体" pitchFamily="2" charset="-122"/>
              </a:rPr>
              <a:t>困人员</a:t>
            </a:r>
            <a:endParaRPr lang="en-US" altLang="zh-CN" sz="1600" dirty="0" smtClean="0">
              <a:solidFill>
                <a:schemeClr val="accent1">
                  <a:lumMod val="75000"/>
                </a:schemeClr>
              </a:solidFill>
              <a:latin typeface="方正仿宋简体" pitchFamily="2" charset="-122"/>
              <a:ea typeface="方正仿宋简体" pitchFamily="2" charset="-122"/>
            </a:endParaRPr>
          </a:p>
          <a:p>
            <a:r>
              <a:rPr lang="zh-CN" altLang="en-US" sz="1600" dirty="0" smtClean="0">
                <a:solidFill>
                  <a:srgbClr val="FF0000"/>
                </a:solidFill>
                <a:latin typeface="方正仿宋简体" pitchFamily="2" charset="-122"/>
                <a:ea typeface="方正仿宋简体" pitchFamily="2" charset="-122"/>
              </a:rPr>
              <a:t>亮点：将符合一定条件的持本地居住证的常住人口纳入医疗救助对象范围，享有与户籍人口同等的医疗救助政策。</a:t>
            </a:r>
            <a:endParaRPr lang="zh-CN" altLang="en-US" sz="1600" dirty="0">
              <a:solidFill>
                <a:srgbClr val="FF0000"/>
              </a:solidFill>
              <a:latin typeface="方正仿宋简体" pitchFamily="2" charset="-122"/>
              <a:ea typeface="方正仿宋简体" pitchFamily="2" charset="-122"/>
            </a:endParaRPr>
          </a:p>
        </p:txBody>
      </p:sp>
      <p:cxnSp>
        <p:nvCxnSpPr>
          <p:cNvPr id="40" name="直接箭头连接符 39"/>
          <p:cNvCxnSpPr>
            <a:stCxn id="12" idx="3"/>
            <a:endCxn id="27" idx="1"/>
          </p:cNvCxnSpPr>
          <p:nvPr/>
        </p:nvCxnSpPr>
        <p:spPr>
          <a:xfrm>
            <a:off x="4884729" y="5751529"/>
            <a:ext cx="135732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2" name="直接箭头连接符 31"/>
          <p:cNvCxnSpPr>
            <a:stCxn id="11" idx="3"/>
          </p:cNvCxnSpPr>
          <p:nvPr/>
        </p:nvCxnSpPr>
        <p:spPr>
          <a:xfrm>
            <a:off x="4813291" y="2179629"/>
            <a:ext cx="1357321" cy="132217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3" name="矩形 32"/>
          <p:cNvSpPr/>
          <p:nvPr/>
        </p:nvSpPr>
        <p:spPr>
          <a:xfrm>
            <a:off x="6206331" y="3288279"/>
            <a:ext cx="5751627" cy="574339"/>
          </a:xfrm>
          <a:prstGeom prst="rect">
            <a:avLst/>
          </a:prstGeom>
          <a:gradFill flip="none" rotWithShape="1">
            <a:gsLst>
              <a:gs pos="0">
                <a:schemeClr val="accent1">
                  <a:lumMod val="40000"/>
                  <a:lumOff val="60000"/>
                  <a:tint val="66000"/>
                  <a:satMod val="160000"/>
                </a:schemeClr>
              </a:gs>
              <a:gs pos="50000">
                <a:schemeClr val="accent1">
                  <a:lumMod val="40000"/>
                  <a:lumOff val="60000"/>
                  <a:tint val="44500"/>
                  <a:satMod val="160000"/>
                </a:schemeClr>
              </a:gs>
              <a:gs pos="100000">
                <a:schemeClr val="accent1">
                  <a:lumMod val="40000"/>
                  <a:lumOff val="60000"/>
                  <a:tint val="23500"/>
                  <a:satMod val="160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1600" dirty="0" smtClean="0">
                <a:solidFill>
                  <a:schemeClr val="accent1">
                    <a:lumMod val="75000"/>
                  </a:schemeClr>
                </a:solidFill>
                <a:ea typeface="方正仿宋简体"/>
              </a:rPr>
              <a:t>5</a:t>
            </a:r>
            <a:r>
              <a:rPr lang="zh-CN" altLang="en-US" sz="1600" dirty="0" smtClean="0">
                <a:solidFill>
                  <a:schemeClr val="accent1">
                    <a:lumMod val="75000"/>
                  </a:schemeClr>
                </a:solidFill>
                <a:ea typeface="方正仿宋简体"/>
              </a:rPr>
              <a:t>、重残人员</a:t>
            </a:r>
            <a:endParaRPr lang="zh-CN" altLang="en-US" sz="1600" dirty="0">
              <a:solidFill>
                <a:schemeClr val="accent1">
                  <a:lumMod val="75000"/>
                </a:schemeClr>
              </a:solidFill>
              <a:ea typeface="方正仿宋简体"/>
            </a:endParaRPr>
          </a:p>
        </p:txBody>
      </p:sp>
      <p:sp>
        <p:nvSpPr>
          <p:cNvPr id="35" name="矩形 34"/>
          <p:cNvSpPr/>
          <p:nvPr/>
        </p:nvSpPr>
        <p:spPr>
          <a:xfrm>
            <a:off x="6242052" y="3978669"/>
            <a:ext cx="5689526" cy="665571"/>
          </a:xfrm>
          <a:prstGeom prst="rect">
            <a:avLst/>
          </a:prstGeom>
          <a:gradFill flip="none" rotWithShape="1">
            <a:gsLst>
              <a:gs pos="0">
                <a:schemeClr val="accent1">
                  <a:lumMod val="40000"/>
                  <a:lumOff val="60000"/>
                  <a:tint val="66000"/>
                  <a:satMod val="160000"/>
                </a:schemeClr>
              </a:gs>
              <a:gs pos="50000">
                <a:schemeClr val="accent1">
                  <a:lumMod val="40000"/>
                  <a:lumOff val="60000"/>
                  <a:tint val="44500"/>
                  <a:satMod val="160000"/>
                </a:schemeClr>
              </a:gs>
              <a:gs pos="100000">
                <a:schemeClr val="accent1">
                  <a:lumMod val="40000"/>
                  <a:lumOff val="60000"/>
                  <a:tint val="23500"/>
                  <a:satMod val="160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1600" dirty="0" smtClean="0">
                <a:solidFill>
                  <a:schemeClr val="accent1">
                    <a:lumMod val="75000"/>
                  </a:schemeClr>
                </a:solidFill>
                <a:ea typeface="方正仿宋简体"/>
              </a:rPr>
              <a:t>6</a:t>
            </a:r>
            <a:r>
              <a:rPr lang="zh-CN" altLang="en-US" sz="1600" dirty="0" smtClean="0">
                <a:solidFill>
                  <a:schemeClr val="accent1">
                    <a:lumMod val="75000"/>
                  </a:schemeClr>
                </a:solidFill>
                <a:ea typeface="方正仿宋简体"/>
              </a:rPr>
              <a:t>、病困人员</a:t>
            </a:r>
            <a:endParaRPr lang="en-US" altLang="zh-CN" sz="1600" dirty="0" smtClean="0">
              <a:solidFill>
                <a:schemeClr val="accent1">
                  <a:lumMod val="75000"/>
                </a:schemeClr>
              </a:solidFill>
              <a:ea typeface="方正仿宋简体"/>
            </a:endParaRPr>
          </a:p>
        </p:txBody>
      </p:sp>
      <p:cxnSp>
        <p:nvCxnSpPr>
          <p:cNvPr id="37" name="直接箭头连接符 36"/>
          <p:cNvCxnSpPr/>
          <p:nvPr/>
        </p:nvCxnSpPr>
        <p:spPr>
          <a:xfrm>
            <a:off x="4734788" y="2179629"/>
            <a:ext cx="1439475" cy="215906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advTm="0">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527011" y="357960"/>
            <a:ext cx="3430747" cy="523220"/>
          </a:xfrm>
          <a:prstGeom prst="rect">
            <a:avLst/>
          </a:prstGeom>
        </p:spPr>
        <p:txBody>
          <a:bodyPr wrap="none">
            <a:spAutoFit/>
          </a:bodyPr>
          <a:lstStyle/>
          <a:p>
            <a:r>
              <a:rPr lang="zh-CN" altLang="en-US" sz="2800" b="1" dirty="0" smtClean="0">
                <a:solidFill>
                  <a:srgbClr val="C00000"/>
                </a:solidFill>
                <a:latin typeface="方正小标宋简体" pitchFamily="2" charset="-122"/>
                <a:ea typeface="方正小标宋简体" pitchFamily="2" charset="-122"/>
              </a:rPr>
              <a:t>三、救助</a:t>
            </a:r>
            <a:r>
              <a:rPr lang="zh-CN" altLang="en-US" sz="2800" b="1" dirty="0">
                <a:solidFill>
                  <a:srgbClr val="C00000"/>
                </a:solidFill>
                <a:latin typeface="方正小标宋简体" pitchFamily="2" charset="-122"/>
                <a:ea typeface="方正小标宋简体" pitchFamily="2" charset="-122"/>
              </a:rPr>
              <a:t>范围</a:t>
            </a:r>
            <a:r>
              <a:rPr lang="zh-CN" altLang="en-US" sz="2800" b="1" dirty="0" smtClean="0">
                <a:solidFill>
                  <a:srgbClr val="C00000"/>
                </a:solidFill>
                <a:latin typeface="方正小标宋简体" pitchFamily="2" charset="-122"/>
                <a:ea typeface="方正小标宋简体" pitchFamily="2" charset="-122"/>
              </a:rPr>
              <a:t>和标准</a:t>
            </a:r>
            <a:endParaRPr lang="zh-CN" altLang="en-US" sz="2800" b="1" dirty="0">
              <a:solidFill>
                <a:srgbClr val="C00000"/>
              </a:solidFill>
              <a:latin typeface="方正小标宋简体" pitchFamily="2" charset="-122"/>
              <a:ea typeface="方正小标宋简体" pitchFamily="2" charset="-122"/>
            </a:endParaRPr>
          </a:p>
        </p:txBody>
      </p:sp>
      <p:sp>
        <p:nvSpPr>
          <p:cNvPr id="3" name="椭圆 2"/>
          <p:cNvSpPr/>
          <p:nvPr/>
        </p:nvSpPr>
        <p:spPr>
          <a:xfrm>
            <a:off x="812763" y="1429530"/>
            <a:ext cx="1785950" cy="714380"/>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b="1" dirty="0" smtClean="0">
                <a:solidFill>
                  <a:schemeClr val="tx1"/>
                </a:solidFill>
                <a:latin typeface="方正仿宋简体" pitchFamily="2" charset="-122"/>
                <a:ea typeface="方正仿宋简体" pitchFamily="2" charset="-122"/>
              </a:rPr>
              <a:t>资助参保</a:t>
            </a:r>
            <a:endParaRPr lang="zh-CN" altLang="en-US" sz="2000" b="1" dirty="0">
              <a:solidFill>
                <a:schemeClr val="tx1"/>
              </a:solidFill>
              <a:latin typeface="方正仿宋简体" pitchFamily="2" charset="-122"/>
              <a:ea typeface="方正仿宋简体" pitchFamily="2" charset="-122"/>
            </a:endParaRPr>
          </a:p>
        </p:txBody>
      </p:sp>
      <p:sp>
        <p:nvSpPr>
          <p:cNvPr id="4" name="椭圆 3"/>
          <p:cNvSpPr/>
          <p:nvPr/>
        </p:nvSpPr>
        <p:spPr>
          <a:xfrm>
            <a:off x="812763" y="2929728"/>
            <a:ext cx="1785950" cy="714380"/>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b="1" dirty="0" smtClean="0">
                <a:solidFill>
                  <a:schemeClr val="tx1"/>
                </a:solidFill>
                <a:latin typeface="方正仿宋简体" pitchFamily="2" charset="-122"/>
                <a:ea typeface="方正仿宋简体" pitchFamily="2" charset="-122"/>
              </a:rPr>
              <a:t>门诊救助</a:t>
            </a:r>
            <a:endParaRPr lang="zh-CN" altLang="en-US" sz="2000" b="1" dirty="0">
              <a:solidFill>
                <a:schemeClr val="tx1"/>
              </a:solidFill>
              <a:latin typeface="方正仿宋简体" pitchFamily="2" charset="-122"/>
              <a:ea typeface="方正仿宋简体" pitchFamily="2" charset="-122"/>
            </a:endParaRPr>
          </a:p>
        </p:txBody>
      </p:sp>
      <p:sp>
        <p:nvSpPr>
          <p:cNvPr id="5" name="椭圆 4"/>
          <p:cNvSpPr/>
          <p:nvPr/>
        </p:nvSpPr>
        <p:spPr>
          <a:xfrm>
            <a:off x="812763" y="5001430"/>
            <a:ext cx="1785950" cy="714380"/>
          </a:xfrm>
          <a:prstGeom prst="ellipse">
            <a:avLst/>
          </a:prstGeom>
          <a:solidFill>
            <a:srgbClr val="04B3B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b="1" dirty="0" smtClean="0">
                <a:solidFill>
                  <a:schemeClr val="tx1"/>
                </a:solidFill>
                <a:latin typeface="方正仿宋简体" pitchFamily="2" charset="-122"/>
                <a:ea typeface="方正仿宋简体" pitchFamily="2" charset="-122"/>
              </a:rPr>
              <a:t>住院救助</a:t>
            </a:r>
            <a:endParaRPr lang="zh-CN" altLang="en-US" sz="2000" b="1" dirty="0">
              <a:solidFill>
                <a:schemeClr val="tx1"/>
              </a:solidFill>
              <a:latin typeface="方正仿宋简体" pitchFamily="2" charset="-122"/>
              <a:ea typeface="方正仿宋简体" pitchFamily="2" charset="-122"/>
            </a:endParaRPr>
          </a:p>
        </p:txBody>
      </p:sp>
      <p:cxnSp>
        <p:nvCxnSpPr>
          <p:cNvPr id="7" name="直接箭头连接符 6"/>
          <p:cNvCxnSpPr>
            <a:stCxn id="3" idx="6"/>
          </p:cNvCxnSpPr>
          <p:nvPr/>
        </p:nvCxnSpPr>
        <p:spPr>
          <a:xfrm>
            <a:off x="2598713" y="1786720"/>
            <a:ext cx="928694" cy="1588"/>
          </a:xfrm>
          <a:prstGeom prst="straightConnector1">
            <a:avLst/>
          </a:prstGeom>
          <a:ln w="19050"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 name="矩形 7"/>
          <p:cNvSpPr/>
          <p:nvPr/>
        </p:nvSpPr>
        <p:spPr>
          <a:xfrm>
            <a:off x="3527407" y="1125634"/>
            <a:ext cx="7643866" cy="116115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sz="1800" dirty="0" smtClean="0">
                <a:solidFill>
                  <a:schemeClr val="tx1"/>
                </a:solidFill>
                <a:latin typeface="方正仿宋简体" pitchFamily="2" charset="-122"/>
                <a:ea typeface="方正仿宋简体" pitchFamily="2" charset="-122"/>
              </a:rPr>
              <a:t>重点救助对象、精准扶贫重点帮扶对象、低收入家庭成员等参加基本医疗保险的个人缴费部分，给予全额资助。</a:t>
            </a:r>
            <a:endParaRPr lang="en-US" altLang="zh-CN" sz="1800" dirty="0" smtClean="0">
              <a:solidFill>
                <a:schemeClr val="tx1"/>
              </a:solidFill>
              <a:latin typeface="方正仿宋简体" pitchFamily="2" charset="-122"/>
              <a:ea typeface="方正仿宋简体" pitchFamily="2" charset="-122"/>
            </a:endParaRPr>
          </a:p>
          <a:p>
            <a:r>
              <a:rPr lang="zh-CN" altLang="en-US" sz="1800" dirty="0" smtClean="0">
                <a:solidFill>
                  <a:srgbClr val="FF0000"/>
                </a:solidFill>
                <a:latin typeface="方正仿宋简体" pitchFamily="2" charset="-122"/>
                <a:ea typeface="方正仿宋简体" pitchFamily="2" charset="-122"/>
              </a:rPr>
              <a:t>亮点：资助参保的低收入家庭成员范围由原来的低收入家庭中</a:t>
            </a:r>
            <a:r>
              <a:rPr lang="en-US" sz="1800" dirty="0" smtClean="0">
                <a:solidFill>
                  <a:srgbClr val="FF0000"/>
                </a:solidFill>
                <a:latin typeface="Times New Roman" pitchFamily="18" charset="0"/>
                <a:ea typeface="方正仿宋简体" pitchFamily="2" charset="-122"/>
                <a:cs typeface="Times New Roman" pitchFamily="18" charset="0"/>
              </a:rPr>
              <a:t>60</a:t>
            </a:r>
            <a:r>
              <a:rPr lang="zh-CN" altLang="en-US" sz="1800" dirty="0" smtClean="0">
                <a:solidFill>
                  <a:srgbClr val="FF0000"/>
                </a:solidFill>
                <a:latin typeface="方正仿宋简体" pitchFamily="2" charset="-122"/>
                <a:ea typeface="方正仿宋简体" pitchFamily="2" charset="-122"/>
              </a:rPr>
              <a:t>岁以上的老年人、未成年人和低收入重病患者</a:t>
            </a:r>
            <a:r>
              <a:rPr lang="zh-CN" altLang="en-US" sz="1800" b="1" dirty="0" smtClean="0">
                <a:solidFill>
                  <a:srgbClr val="FF0000"/>
                </a:solidFill>
                <a:latin typeface="方正仿宋简体" pitchFamily="2" charset="-122"/>
                <a:ea typeface="方正仿宋简体" pitchFamily="2" charset="-122"/>
              </a:rPr>
              <a:t>调整扩大为低收入家庭所有成员。</a:t>
            </a:r>
            <a:endParaRPr lang="zh-CN" altLang="en-US" sz="1800" dirty="0">
              <a:solidFill>
                <a:srgbClr val="FF0000"/>
              </a:solidFill>
              <a:latin typeface="方正仿宋简体" pitchFamily="2" charset="-122"/>
              <a:ea typeface="方正仿宋简体" pitchFamily="2" charset="-122"/>
            </a:endParaRPr>
          </a:p>
        </p:txBody>
      </p:sp>
      <p:cxnSp>
        <p:nvCxnSpPr>
          <p:cNvPr id="9" name="直接箭头连接符 8"/>
          <p:cNvCxnSpPr/>
          <p:nvPr/>
        </p:nvCxnSpPr>
        <p:spPr>
          <a:xfrm>
            <a:off x="2598713" y="3286918"/>
            <a:ext cx="928694" cy="158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 name="矩形 9"/>
          <p:cNvSpPr/>
          <p:nvPr/>
        </p:nvSpPr>
        <p:spPr>
          <a:xfrm>
            <a:off x="3527407" y="2929728"/>
            <a:ext cx="7715304" cy="71438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sz="1800" dirty="0" smtClean="0">
                <a:solidFill>
                  <a:schemeClr val="tx1"/>
                </a:solidFill>
                <a:latin typeface="方正仿宋简体" pitchFamily="2" charset="-122"/>
                <a:ea typeface="方正仿宋简体" pitchFamily="2" charset="-122"/>
              </a:rPr>
              <a:t>对重点救助对象、精准扶贫重点帮扶对象、低收入家庭成员在门诊接受治疗的费用给予门诊救助。</a:t>
            </a:r>
            <a:endParaRPr lang="zh-CN" altLang="en-US" sz="1800" dirty="0">
              <a:solidFill>
                <a:schemeClr val="tx1"/>
              </a:solidFill>
              <a:latin typeface="方正仿宋简体" pitchFamily="2" charset="-122"/>
              <a:ea typeface="方正仿宋简体" pitchFamily="2" charset="-122"/>
            </a:endParaRPr>
          </a:p>
        </p:txBody>
      </p:sp>
      <p:cxnSp>
        <p:nvCxnSpPr>
          <p:cNvPr id="13" name="直接箭头连接符 12"/>
          <p:cNvCxnSpPr>
            <a:stCxn id="5" idx="6"/>
          </p:cNvCxnSpPr>
          <p:nvPr/>
        </p:nvCxnSpPr>
        <p:spPr>
          <a:xfrm>
            <a:off x="2598713" y="5358620"/>
            <a:ext cx="714380" cy="158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5" name="矩形 14"/>
          <p:cNvSpPr/>
          <p:nvPr/>
        </p:nvSpPr>
        <p:spPr>
          <a:xfrm>
            <a:off x="3313093" y="4215612"/>
            <a:ext cx="3286148" cy="235745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sz="1800" dirty="0" smtClean="0">
                <a:solidFill>
                  <a:schemeClr val="tx1"/>
                </a:solidFill>
                <a:latin typeface="方正仿宋简体" pitchFamily="2" charset="-122"/>
                <a:ea typeface="方正仿宋简体" pitchFamily="2" charset="-122"/>
              </a:rPr>
              <a:t>在年度最高救助限额内，在医保协议管理机构就医，经基本医疗保险、大病保险及各类补充医疗保险、商业保险报销后，住院的范围内医疗费用，给予适当比例补助。</a:t>
            </a:r>
            <a:endParaRPr lang="en-US" altLang="zh-CN" sz="1800" dirty="0" smtClean="0">
              <a:solidFill>
                <a:schemeClr val="tx1"/>
              </a:solidFill>
              <a:latin typeface="方正仿宋简体" pitchFamily="2" charset="-122"/>
              <a:ea typeface="方正仿宋简体" pitchFamily="2" charset="-122"/>
            </a:endParaRPr>
          </a:p>
          <a:p>
            <a:r>
              <a:rPr lang="zh-CN" altLang="en-US" sz="1800" dirty="0" smtClean="0">
                <a:solidFill>
                  <a:srgbClr val="FF0000"/>
                </a:solidFill>
                <a:latin typeface="方正仿宋简体" pitchFamily="2" charset="-122"/>
                <a:ea typeface="方正仿宋简体" pitchFamily="2" charset="-122"/>
              </a:rPr>
              <a:t>亮点：</a:t>
            </a:r>
            <a:r>
              <a:rPr lang="zh-CN" altLang="en-US" sz="1800" b="1" dirty="0" smtClean="0">
                <a:solidFill>
                  <a:srgbClr val="FF0000"/>
                </a:solidFill>
                <a:latin typeface="方正仿宋简体" pitchFamily="2" charset="-122"/>
                <a:ea typeface="方正仿宋简体" pitchFamily="2" charset="-122"/>
              </a:rPr>
              <a:t>提高</a:t>
            </a:r>
            <a:r>
              <a:rPr lang="zh-CN" altLang="en-US" sz="1800" dirty="0" smtClean="0">
                <a:solidFill>
                  <a:srgbClr val="FF0000"/>
                </a:solidFill>
                <a:latin typeface="方正仿宋简体" pitchFamily="2" charset="-122"/>
                <a:ea typeface="方正仿宋简体" pitchFamily="2" charset="-122"/>
              </a:rPr>
              <a:t>了医疗救助标准。</a:t>
            </a:r>
            <a:endParaRPr lang="zh-CN" altLang="en-US" sz="1800" dirty="0">
              <a:solidFill>
                <a:srgbClr val="FF0000"/>
              </a:solidFill>
              <a:latin typeface="方正仿宋简体" pitchFamily="2" charset="-122"/>
              <a:ea typeface="方正仿宋简体" pitchFamily="2" charset="-122"/>
            </a:endParaRPr>
          </a:p>
        </p:txBody>
      </p:sp>
      <p:sp>
        <p:nvSpPr>
          <p:cNvPr id="16" name="圆角矩形 15"/>
          <p:cNvSpPr/>
          <p:nvPr/>
        </p:nvSpPr>
        <p:spPr>
          <a:xfrm>
            <a:off x="7170744" y="3789819"/>
            <a:ext cx="2143141" cy="730593"/>
          </a:xfrm>
          <a:prstGeom prst="roundRect">
            <a:avLst>
              <a:gd name="adj" fmla="val 12616"/>
            </a:avLst>
          </a:prstGeom>
          <a:solidFill>
            <a:srgbClr val="E9736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zh-CN" altLang="en-US" sz="1600" b="1" noProof="1" smtClean="0">
                <a:latin typeface="方正仿宋简体" pitchFamily="2" charset="-122"/>
                <a:ea typeface="方正仿宋简体" pitchFamily="2" charset="-122"/>
              </a:rPr>
              <a:t>最低生活保障对象、重残人员和困境儿童</a:t>
            </a:r>
            <a:endParaRPr lang="zh-CN" altLang="en-US" sz="1600" b="1" noProof="1">
              <a:latin typeface="方正仿宋简体" pitchFamily="2" charset="-122"/>
              <a:ea typeface="方正仿宋简体" pitchFamily="2" charset="-122"/>
            </a:endParaRPr>
          </a:p>
        </p:txBody>
      </p:sp>
      <p:sp>
        <p:nvSpPr>
          <p:cNvPr id="17" name="圆角矩形 16"/>
          <p:cNvSpPr/>
          <p:nvPr/>
        </p:nvSpPr>
        <p:spPr>
          <a:xfrm>
            <a:off x="7170744" y="4644241"/>
            <a:ext cx="2143141" cy="357190"/>
          </a:xfrm>
          <a:prstGeom prst="roundRect">
            <a:avLst/>
          </a:prstGeom>
          <a:solidFill>
            <a:srgbClr val="FFC4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1600" b="1" noProof="1" smtClean="0">
                <a:latin typeface="方正仿宋简体" pitchFamily="2" charset="-122"/>
                <a:ea typeface="方正仿宋简体" pitchFamily="2" charset="-122"/>
              </a:rPr>
              <a:t>特困供养人员、孤儿</a:t>
            </a:r>
            <a:endParaRPr lang="zh-CN" altLang="en-US" sz="1600" b="1" noProof="1">
              <a:latin typeface="方正仿宋简体" pitchFamily="2" charset="-122"/>
              <a:ea typeface="方正仿宋简体" pitchFamily="2" charset="-122"/>
            </a:endParaRPr>
          </a:p>
        </p:txBody>
      </p:sp>
      <p:sp>
        <p:nvSpPr>
          <p:cNvPr id="18" name="圆角矩形 17"/>
          <p:cNvSpPr/>
          <p:nvPr/>
        </p:nvSpPr>
        <p:spPr>
          <a:xfrm>
            <a:off x="7170745" y="5215744"/>
            <a:ext cx="2143140" cy="696713"/>
          </a:xfrm>
          <a:prstGeom prst="roundRect">
            <a:avLst>
              <a:gd name="adj" fmla="val 30080"/>
            </a:avLst>
          </a:prstGeom>
          <a:solidFill>
            <a:srgbClr val="9CBA0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zh-CN" altLang="en-US" sz="1600" b="1" noProof="1" smtClean="0">
                <a:latin typeface="方正仿宋简体" pitchFamily="2" charset="-122"/>
                <a:ea typeface="方正仿宋简体" pitchFamily="2" charset="-122"/>
              </a:rPr>
              <a:t>低收入家庭成员、病困人员和重困人员</a:t>
            </a:r>
            <a:endParaRPr lang="zh-CN" altLang="en-US" sz="1600" b="1" noProof="1">
              <a:latin typeface="方正仿宋简体" pitchFamily="2" charset="-122"/>
              <a:ea typeface="方正仿宋简体" pitchFamily="2" charset="-122"/>
            </a:endParaRPr>
          </a:p>
        </p:txBody>
      </p:sp>
      <p:sp>
        <p:nvSpPr>
          <p:cNvPr id="20" name="圆角矩形 19"/>
          <p:cNvSpPr/>
          <p:nvPr/>
        </p:nvSpPr>
        <p:spPr>
          <a:xfrm>
            <a:off x="7170745" y="6145208"/>
            <a:ext cx="1643074" cy="570734"/>
          </a:xfrm>
          <a:prstGeom prst="round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1600" b="1" noProof="1" smtClean="0">
                <a:latin typeface="方正仿宋简体" pitchFamily="2" charset="-122"/>
                <a:ea typeface="方正仿宋简体" pitchFamily="2" charset="-122"/>
              </a:rPr>
              <a:t>精准扶贫重点</a:t>
            </a:r>
            <a:endParaRPr lang="en-US" altLang="zh-CN" sz="1600" b="1" noProof="1" smtClean="0">
              <a:latin typeface="方正仿宋简体" pitchFamily="2" charset="-122"/>
              <a:ea typeface="方正仿宋简体" pitchFamily="2" charset="-122"/>
            </a:endParaRPr>
          </a:p>
          <a:p>
            <a:pPr algn="ctr">
              <a:defRPr/>
            </a:pPr>
            <a:r>
              <a:rPr lang="zh-CN" altLang="en-US" sz="1600" b="1" noProof="1" smtClean="0">
                <a:latin typeface="方正仿宋简体" pitchFamily="2" charset="-122"/>
                <a:ea typeface="方正仿宋简体" pitchFamily="2" charset="-122"/>
              </a:rPr>
              <a:t>帮扶对象</a:t>
            </a:r>
            <a:endParaRPr lang="zh-CN" altLang="en-US" sz="1600" b="1" noProof="1">
              <a:latin typeface="方正仿宋简体" pitchFamily="2" charset="-122"/>
              <a:ea typeface="方正仿宋简体" pitchFamily="2" charset="-122"/>
            </a:endParaRPr>
          </a:p>
        </p:txBody>
      </p:sp>
      <p:cxnSp>
        <p:nvCxnSpPr>
          <p:cNvPr id="22" name="直接箭头连接符 21"/>
          <p:cNvCxnSpPr>
            <a:stCxn id="15" idx="3"/>
            <a:endCxn id="16" idx="1"/>
          </p:cNvCxnSpPr>
          <p:nvPr/>
        </p:nvCxnSpPr>
        <p:spPr>
          <a:xfrm flipV="1">
            <a:off x="6599241" y="4155116"/>
            <a:ext cx="571503" cy="1239223"/>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4" name="直接箭头连接符 23"/>
          <p:cNvCxnSpPr>
            <a:stCxn id="15" idx="3"/>
            <a:endCxn id="17" idx="1"/>
          </p:cNvCxnSpPr>
          <p:nvPr/>
        </p:nvCxnSpPr>
        <p:spPr>
          <a:xfrm flipV="1">
            <a:off x="6599241" y="4822836"/>
            <a:ext cx="571503" cy="571503"/>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6" name="直接箭头连接符 25"/>
          <p:cNvCxnSpPr>
            <a:stCxn id="15" idx="3"/>
            <a:endCxn id="18" idx="1"/>
          </p:cNvCxnSpPr>
          <p:nvPr/>
        </p:nvCxnSpPr>
        <p:spPr>
          <a:xfrm>
            <a:off x="6599241" y="5394339"/>
            <a:ext cx="571504" cy="169762"/>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8" name="直接箭头连接符 27"/>
          <p:cNvCxnSpPr>
            <a:stCxn id="15" idx="3"/>
            <a:endCxn id="20" idx="1"/>
          </p:cNvCxnSpPr>
          <p:nvPr/>
        </p:nvCxnSpPr>
        <p:spPr>
          <a:xfrm>
            <a:off x="6599241" y="5394339"/>
            <a:ext cx="571504" cy="1036236"/>
          </a:xfrm>
          <a:prstGeom prst="straightConnector1">
            <a:avLst/>
          </a:prstGeom>
          <a:ln w="95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2" name="圆角矩形 31"/>
          <p:cNvSpPr/>
          <p:nvPr/>
        </p:nvSpPr>
        <p:spPr>
          <a:xfrm>
            <a:off x="9599637" y="3966997"/>
            <a:ext cx="1857388" cy="376237"/>
          </a:xfrm>
          <a:prstGeom prst="roundRect">
            <a:avLst/>
          </a:prstGeom>
          <a:solidFill>
            <a:srgbClr val="E9736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1400" b="1" noProof="1" smtClean="0">
                <a:latin typeface="方正仿宋简体" pitchFamily="2" charset="-122"/>
                <a:ea typeface="方正仿宋简体" pitchFamily="2" charset="-122"/>
              </a:rPr>
              <a:t>救助比例</a:t>
            </a:r>
            <a:r>
              <a:rPr lang="en-US" altLang="zh-CN" sz="1400" b="1" noProof="1" smtClean="0">
                <a:latin typeface="方正仿宋简体" pitchFamily="2" charset="-122"/>
                <a:ea typeface="方正仿宋简体" pitchFamily="2" charset="-122"/>
              </a:rPr>
              <a:t>80%</a:t>
            </a:r>
            <a:endParaRPr lang="zh-CN" altLang="en-US" sz="1400" b="1" noProof="1">
              <a:latin typeface="方正仿宋简体" pitchFamily="2" charset="-122"/>
              <a:ea typeface="方正仿宋简体" pitchFamily="2" charset="-122"/>
            </a:endParaRPr>
          </a:p>
        </p:txBody>
      </p:sp>
      <p:cxnSp>
        <p:nvCxnSpPr>
          <p:cNvPr id="34" name="直接箭头连接符 33"/>
          <p:cNvCxnSpPr>
            <a:stCxn id="16" idx="3"/>
            <a:endCxn id="32" idx="1"/>
          </p:cNvCxnSpPr>
          <p:nvPr/>
        </p:nvCxnSpPr>
        <p:spPr>
          <a:xfrm>
            <a:off x="9313885" y="4155116"/>
            <a:ext cx="285752"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6" name="圆角矩形 35"/>
          <p:cNvSpPr/>
          <p:nvPr/>
        </p:nvSpPr>
        <p:spPr>
          <a:xfrm>
            <a:off x="9625708" y="4618048"/>
            <a:ext cx="1857388" cy="409575"/>
          </a:xfrm>
          <a:prstGeom prst="roundRect">
            <a:avLst/>
          </a:prstGeom>
          <a:solidFill>
            <a:srgbClr val="FFC4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1400" b="1" noProof="1" smtClean="0">
                <a:latin typeface="方正仿宋简体" pitchFamily="2" charset="-122"/>
                <a:ea typeface="方正仿宋简体" pitchFamily="2" charset="-122"/>
              </a:rPr>
              <a:t>救助比例</a:t>
            </a:r>
            <a:r>
              <a:rPr lang="en-US" altLang="zh-CN" sz="1400" b="1" noProof="1" smtClean="0">
                <a:latin typeface="方正仿宋简体" pitchFamily="2" charset="-122"/>
                <a:ea typeface="方正仿宋简体" pitchFamily="2" charset="-122"/>
              </a:rPr>
              <a:t>100%</a:t>
            </a:r>
            <a:endParaRPr lang="zh-CN" altLang="en-US" sz="1400" b="1" noProof="1">
              <a:latin typeface="方正仿宋简体" pitchFamily="2" charset="-122"/>
              <a:ea typeface="方正仿宋简体" pitchFamily="2" charset="-122"/>
            </a:endParaRPr>
          </a:p>
        </p:txBody>
      </p:sp>
      <p:cxnSp>
        <p:nvCxnSpPr>
          <p:cNvPr id="38" name="直接箭头连接符 37"/>
          <p:cNvCxnSpPr>
            <a:stCxn id="17" idx="3"/>
            <a:endCxn id="36" idx="1"/>
          </p:cNvCxnSpPr>
          <p:nvPr/>
        </p:nvCxnSpPr>
        <p:spPr>
          <a:xfrm>
            <a:off x="9313885" y="4822836"/>
            <a:ext cx="311823"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0" name="圆角矩形 39"/>
          <p:cNvSpPr/>
          <p:nvPr/>
        </p:nvSpPr>
        <p:spPr>
          <a:xfrm>
            <a:off x="9636539" y="5358620"/>
            <a:ext cx="1857388" cy="357190"/>
          </a:xfrm>
          <a:prstGeom prst="roundRect">
            <a:avLst>
              <a:gd name="adj" fmla="val 30080"/>
            </a:avLst>
          </a:prstGeom>
          <a:solidFill>
            <a:srgbClr val="9CBA0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1400" b="1" noProof="1" smtClean="0">
                <a:latin typeface="方正仿宋简体" pitchFamily="2" charset="-122"/>
                <a:ea typeface="方正仿宋简体" pitchFamily="2" charset="-122"/>
              </a:rPr>
              <a:t>救助比例</a:t>
            </a:r>
            <a:r>
              <a:rPr lang="en-US" altLang="zh-CN" sz="1400" b="1" noProof="1" smtClean="0">
                <a:latin typeface="方正仿宋简体" pitchFamily="2" charset="-122"/>
                <a:ea typeface="方正仿宋简体" pitchFamily="2" charset="-122"/>
              </a:rPr>
              <a:t>70%</a:t>
            </a:r>
            <a:endParaRPr lang="zh-CN" altLang="en-US" sz="1400" b="1" noProof="1">
              <a:latin typeface="方正仿宋简体" pitchFamily="2" charset="-122"/>
              <a:ea typeface="方正仿宋简体" pitchFamily="2" charset="-122"/>
            </a:endParaRPr>
          </a:p>
        </p:txBody>
      </p:sp>
      <p:cxnSp>
        <p:nvCxnSpPr>
          <p:cNvPr id="49" name="直接箭头连接符 48"/>
          <p:cNvCxnSpPr>
            <a:stCxn id="18" idx="3"/>
            <a:endCxn id="40" idx="1"/>
          </p:cNvCxnSpPr>
          <p:nvPr/>
        </p:nvCxnSpPr>
        <p:spPr>
          <a:xfrm flipV="1">
            <a:off x="9313885" y="5537215"/>
            <a:ext cx="322654" cy="2688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2" name="直接箭头连接符 51"/>
          <p:cNvCxnSpPr>
            <a:stCxn id="20" idx="3"/>
          </p:cNvCxnSpPr>
          <p:nvPr/>
        </p:nvCxnSpPr>
        <p:spPr>
          <a:xfrm flipV="1">
            <a:off x="8813819" y="6430190"/>
            <a:ext cx="785818" cy="38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3" name="圆角矩形 52"/>
          <p:cNvSpPr/>
          <p:nvPr/>
        </p:nvSpPr>
        <p:spPr>
          <a:xfrm>
            <a:off x="9599637" y="5912457"/>
            <a:ext cx="2286016" cy="803485"/>
          </a:xfrm>
          <a:prstGeom prst="round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zh-CN" altLang="en-US" sz="1200" b="1" noProof="1" smtClean="0">
                <a:latin typeface="方正仿宋简体" pitchFamily="2" charset="-122"/>
                <a:ea typeface="方正仿宋简体" pitchFamily="2" charset="-122"/>
              </a:rPr>
              <a:t>根据</a:t>
            </a:r>
            <a:r>
              <a:rPr lang="en-US" altLang="zh-CN" sz="1200" b="1" noProof="1" smtClean="0">
                <a:latin typeface="方正仿宋简体" pitchFamily="2" charset="-122"/>
                <a:ea typeface="方正仿宋简体" pitchFamily="2" charset="-122"/>
              </a:rPr>
              <a:t>《</a:t>
            </a:r>
            <a:r>
              <a:rPr lang="zh-CN" altLang="en-US" sz="1200" b="1" noProof="1" smtClean="0">
                <a:latin typeface="方正仿宋简体" pitchFamily="2" charset="-122"/>
                <a:ea typeface="方正仿宋简体" pitchFamily="2" charset="-122"/>
              </a:rPr>
              <a:t>关于印发江门市城乡精准扶贫精准脱贫医疗保障实施方案的通知</a:t>
            </a:r>
            <a:r>
              <a:rPr lang="en-US" altLang="zh-CN" sz="1200" b="1" noProof="1" smtClean="0">
                <a:latin typeface="方正仿宋简体" pitchFamily="2" charset="-122"/>
                <a:ea typeface="方正仿宋简体" pitchFamily="2" charset="-122"/>
              </a:rPr>
              <a:t>》</a:t>
            </a:r>
            <a:r>
              <a:rPr lang="zh-CN" altLang="en-US" sz="1200" b="1" noProof="1" smtClean="0">
                <a:latin typeface="方正仿宋简体" pitchFamily="2" charset="-122"/>
                <a:ea typeface="方正仿宋简体" pitchFamily="2" charset="-122"/>
              </a:rPr>
              <a:t>规定标准给予医疗救助</a:t>
            </a:r>
            <a:endParaRPr lang="zh-CN" altLang="en-US" sz="1200" b="1" noProof="1">
              <a:latin typeface="方正仿宋简体" pitchFamily="2" charset="-122"/>
              <a:ea typeface="方正仿宋简体" pitchFamily="2" charset="-122"/>
            </a:endParaRPr>
          </a:p>
        </p:txBody>
      </p:sp>
    </p:spTree>
  </p:cSld>
  <p:clrMapOvr>
    <a:masterClrMapping/>
  </p:clrMapOvr>
  <p:transition spd="slow" advTm="0">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3077658" y="3169702"/>
            <a:ext cx="6269038" cy="134937"/>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72" tIns="45736" rIns="91472" bIns="45736" anchor="ctr"/>
          <a:lstStyle/>
          <a:p>
            <a:pPr algn="ctr" fontAlgn="auto">
              <a:buFont typeface="Arial" pitchFamily="34" charset="0"/>
              <a:buNone/>
              <a:defRPr/>
            </a:pPr>
            <a:endParaRPr lang="zh-CN" altLang="en-US" noProof="1"/>
          </a:p>
        </p:txBody>
      </p:sp>
      <p:sp>
        <p:nvSpPr>
          <p:cNvPr id="4" name="矩形 3"/>
          <p:cNvSpPr/>
          <p:nvPr/>
        </p:nvSpPr>
        <p:spPr>
          <a:xfrm>
            <a:off x="2714625" y="1286654"/>
            <a:ext cx="6599260" cy="126221"/>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72" tIns="45736" rIns="91472" bIns="45736" anchor="ctr"/>
          <a:lstStyle/>
          <a:p>
            <a:pPr algn="ctr" fontAlgn="auto">
              <a:buFont typeface="Arial" pitchFamily="34" charset="0"/>
              <a:buNone/>
              <a:defRPr/>
            </a:pPr>
            <a:endParaRPr lang="zh-CN" altLang="en-US" noProof="1"/>
          </a:p>
        </p:txBody>
      </p:sp>
      <p:sp>
        <p:nvSpPr>
          <p:cNvPr id="5" name="椭圆 64"/>
          <p:cNvSpPr>
            <a:spLocks noChangeArrowheads="1"/>
          </p:cNvSpPr>
          <p:nvPr/>
        </p:nvSpPr>
        <p:spPr bwMode="auto">
          <a:xfrm>
            <a:off x="1274763" y="1122363"/>
            <a:ext cx="1658937" cy="1658937"/>
          </a:xfrm>
          <a:prstGeom prst="ellipse">
            <a:avLst/>
          </a:prstGeom>
          <a:solidFill>
            <a:srgbClr val="99F3F5"/>
          </a:solidFill>
          <a:ln w="190500" cap="sq">
            <a:solidFill>
              <a:srgbClr val="A6A6A6"/>
            </a:solidFill>
            <a:round/>
            <a:headEnd/>
            <a:tailEnd/>
          </a:ln>
        </p:spPr>
        <p:txBody>
          <a:bodyPr lIns="91472" tIns="45736" rIns="91472" bIns="45736" anchor="ctr"/>
          <a:lstStyle/>
          <a:p>
            <a:pPr algn="ctr"/>
            <a:r>
              <a:rPr lang="zh-CN" altLang="en-US" sz="2800" b="1" dirty="0" smtClean="0">
                <a:latin typeface="方正仿宋简体" pitchFamily="2" charset="-122"/>
                <a:ea typeface="方正仿宋简体" pitchFamily="2" charset="-122"/>
                <a:sym typeface="宋体" pitchFamily="2" charset="-122"/>
              </a:rPr>
              <a:t>二次救助</a:t>
            </a:r>
            <a:endParaRPr lang="zh-CN" altLang="en-US" sz="2800" b="1" dirty="0">
              <a:latin typeface="方正仿宋简体" pitchFamily="2" charset="-122"/>
              <a:ea typeface="方正仿宋简体" pitchFamily="2" charset="-122"/>
              <a:sym typeface="宋体" pitchFamily="2" charset="-122"/>
            </a:endParaRPr>
          </a:p>
        </p:txBody>
      </p:sp>
      <p:sp>
        <p:nvSpPr>
          <p:cNvPr id="6" name="TextBox 5"/>
          <p:cNvSpPr txBox="1">
            <a:spLocks noChangeArrowheads="1"/>
          </p:cNvSpPr>
          <p:nvPr/>
        </p:nvSpPr>
        <p:spPr bwMode="auto">
          <a:xfrm>
            <a:off x="3241655" y="1572406"/>
            <a:ext cx="6076950" cy="923362"/>
          </a:xfrm>
          <a:prstGeom prst="rect">
            <a:avLst/>
          </a:prstGeom>
          <a:noFill/>
          <a:ln w="9525">
            <a:noFill/>
            <a:miter lim="800000"/>
            <a:headEnd/>
            <a:tailEnd/>
          </a:ln>
        </p:spPr>
        <p:txBody>
          <a:bodyPr lIns="91472" tIns="45736" rIns="91472" bIns="45736">
            <a:spAutoFit/>
          </a:bodyPr>
          <a:lstStyle/>
          <a:p>
            <a:r>
              <a:rPr lang="zh-CN" altLang="en-US" sz="1800" dirty="0" smtClean="0">
                <a:latin typeface="方正仿宋简体" pitchFamily="2" charset="-122"/>
                <a:ea typeface="方正仿宋简体" pitchFamily="2" charset="-122"/>
              </a:rPr>
              <a:t>对经医疗救助后医疗费用个人负担仍较重的医疗救助对象，年度内救助后自负医疗费用在</a:t>
            </a:r>
            <a:r>
              <a:rPr lang="en-US" altLang="zh-CN" sz="1800" dirty="0" smtClean="0">
                <a:latin typeface="Times New Roman" pitchFamily="18" charset="0"/>
                <a:ea typeface="方正仿宋简体" pitchFamily="2" charset="-122"/>
                <a:cs typeface="Times New Roman" pitchFamily="18" charset="0"/>
              </a:rPr>
              <a:t>2000</a:t>
            </a:r>
            <a:r>
              <a:rPr lang="zh-CN" altLang="en-US" sz="1800" dirty="0" smtClean="0">
                <a:latin typeface="方正仿宋简体" pitchFamily="2" charset="-122"/>
                <a:ea typeface="方正仿宋简体" pitchFamily="2" charset="-122"/>
              </a:rPr>
              <a:t>元或以上的（以正规医疗单据为准），给予其自负医疗费用</a:t>
            </a:r>
            <a:r>
              <a:rPr lang="en-US" altLang="zh-CN" sz="1800" dirty="0" smtClean="0">
                <a:latin typeface="Times New Roman" pitchFamily="18" charset="0"/>
                <a:ea typeface="方正仿宋简体" pitchFamily="2" charset="-122"/>
                <a:cs typeface="Times New Roman" pitchFamily="18" charset="0"/>
              </a:rPr>
              <a:t>80</a:t>
            </a:r>
            <a:r>
              <a:rPr lang="en-US" altLang="zh-CN" sz="1800" dirty="0" smtClean="0">
                <a:latin typeface="方正仿宋简体" pitchFamily="2" charset="-122"/>
                <a:ea typeface="方正仿宋简体" pitchFamily="2" charset="-122"/>
              </a:rPr>
              <a:t>%</a:t>
            </a:r>
            <a:r>
              <a:rPr lang="zh-CN" altLang="en-US" sz="1800" dirty="0" smtClean="0">
                <a:latin typeface="方正仿宋简体" pitchFamily="2" charset="-122"/>
                <a:ea typeface="方正仿宋简体" pitchFamily="2" charset="-122"/>
              </a:rPr>
              <a:t>的二次医疗救助</a:t>
            </a:r>
            <a:r>
              <a:rPr lang="zh-CN" altLang="en-US" sz="1600" dirty="0" smtClean="0">
                <a:latin typeface="方正仿宋简体" pitchFamily="2" charset="-122"/>
                <a:ea typeface="方正仿宋简体" pitchFamily="2" charset="-122"/>
              </a:rPr>
              <a:t>。</a:t>
            </a:r>
            <a:endParaRPr lang="zh-CN" altLang="en-US" sz="1600" dirty="0">
              <a:latin typeface="方正仿宋简体" pitchFamily="2" charset="-122"/>
              <a:ea typeface="方正仿宋简体" pitchFamily="2" charset="-122"/>
            </a:endParaRPr>
          </a:p>
        </p:txBody>
      </p:sp>
      <p:sp>
        <p:nvSpPr>
          <p:cNvPr id="7" name="椭圆 64"/>
          <p:cNvSpPr>
            <a:spLocks noChangeArrowheads="1"/>
          </p:cNvSpPr>
          <p:nvPr/>
        </p:nvSpPr>
        <p:spPr bwMode="auto">
          <a:xfrm>
            <a:off x="9157912" y="2821082"/>
            <a:ext cx="1658937" cy="1658937"/>
          </a:xfrm>
          <a:prstGeom prst="ellipse">
            <a:avLst/>
          </a:prstGeom>
          <a:solidFill>
            <a:schemeClr val="accent2">
              <a:lumMod val="40000"/>
              <a:lumOff val="60000"/>
            </a:schemeClr>
          </a:solidFill>
          <a:ln w="190500" cap="sq">
            <a:solidFill>
              <a:srgbClr val="A6A6A6"/>
            </a:solidFill>
            <a:round/>
            <a:headEnd/>
            <a:tailEnd/>
          </a:ln>
        </p:spPr>
        <p:txBody>
          <a:bodyPr lIns="91472" tIns="45736" rIns="91472" bIns="45736" anchor="ctr"/>
          <a:lstStyle/>
          <a:p>
            <a:pPr algn="ctr">
              <a:defRPr/>
            </a:pPr>
            <a:r>
              <a:rPr lang="zh-CN" altLang="en-US" sz="2800" b="1" dirty="0" smtClean="0">
                <a:latin typeface="方正仿宋简体" pitchFamily="2" charset="-122"/>
                <a:ea typeface="方正仿宋简体" pitchFamily="2" charset="-122"/>
                <a:sym typeface="宋体" pitchFamily="2" charset="-122"/>
              </a:rPr>
              <a:t>免收押金</a:t>
            </a:r>
            <a:endParaRPr lang="zh-CN" altLang="en-US" sz="2800" b="1" dirty="0">
              <a:latin typeface="方正仿宋简体" pitchFamily="2" charset="-122"/>
              <a:ea typeface="方正仿宋简体" pitchFamily="2" charset="-122"/>
              <a:sym typeface="宋体" pitchFamily="2" charset="-122"/>
            </a:endParaRPr>
          </a:p>
        </p:txBody>
      </p:sp>
      <p:sp>
        <p:nvSpPr>
          <p:cNvPr id="8" name="TextBox 7"/>
          <p:cNvSpPr txBox="1">
            <a:spLocks noChangeArrowheads="1"/>
          </p:cNvSpPr>
          <p:nvPr/>
        </p:nvSpPr>
        <p:spPr bwMode="auto">
          <a:xfrm>
            <a:off x="3257840" y="3439514"/>
            <a:ext cx="5908675" cy="422071"/>
          </a:xfrm>
          <a:prstGeom prst="rect">
            <a:avLst/>
          </a:prstGeom>
          <a:noFill/>
          <a:ln w="9525">
            <a:noFill/>
            <a:miter lim="800000"/>
            <a:headEnd/>
            <a:tailEnd/>
          </a:ln>
        </p:spPr>
        <p:txBody>
          <a:bodyPr lIns="91472" tIns="45736" rIns="91472" bIns="45736">
            <a:spAutoFit/>
          </a:bodyPr>
          <a:lstStyle/>
          <a:p>
            <a:pPr algn="r">
              <a:lnSpc>
                <a:spcPct val="130000"/>
              </a:lnSpc>
            </a:pPr>
            <a:r>
              <a:rPr lang="zh-CN" altLang="en-US" sz="1800" dirty="0" smtClean="0">
                <a:latin typeface="方正仿宋简体" pitchFamily="2" charset="-122"/>
                <a:ea typeface="方正仿宋简体" pitchFamily="2" charset="-122"/>
              </a:rPr>
              <a:t>重点救助对象在定点医疗机构住院，免交住院押金。</a:t>
            </a:r>
            <a:endParaRPr lang="zh-CN" altLang="en-US" sz="1800" dirty="0">
              <a:solidFill>
                <a:srgbClr val="000000"/>
              </a:solidFill>
              <a:latin typeface="方正仿宋简体" pitchFamily="2" charset="-122"/>
              <a:ea typeface="方正仿宋简体" pitchFamily="2" charset="-122"/>
            </a:endParaRPr>
          </a:p>
        </p:txBody>
      </p:sp>
      <p:sp>
        <p:nvSpPr>
          <p:cNvPr id="13321" name="TextBox 12"/>
          <p:cNvSpPr txBox="1">
            <a:spLocks noChangeArrowheads="1"/>
          </p:cNvSpPr>
          <p:nvPr/>
        </p:nvSpPr>
        <p:spPr bwMode="auto">
          <a:xfrm>
            <a:off x="455573" y="286522"/>
            <a:ext cx="6429381" cy="523220"/>
          </a:xfrm>
          <a:prstGeom prst="rect">
            <a:avLst/>
          </a:prstGeom>
          <a:noFill/>
          <a:ln w="9525">
            <a:noFill/>
            <a:miter lim="800000"/>
            <a:headEnd/>
            <a:tailEnd/>
          </a:ln>
        </p:spPr>
        <p:txBody>
          <a:bodyPr wrap="square">
            <a:spAutoFit/>
          </a:bodyPr>
          <a:lstStyle/>
          <a:p>
            <a:r>
              <a:rPr lang="zh-CN" altLang="en-US" sz="2800" b="1" dirty="0" smtClean="0">
                <a:solidFill>
                  <a:srgbClr val="C00000"/>
                </a:solidFill>
                <a:latin typeface="方正小标宋简体" pitchFamily="2" charset="-122"/>
                <a:ea typeface="方正小标宋简体" pitchFamily="2" charset="-122"/>
              </a:rPr>
              <a:t>     亮点：降低门槛、高效便民</a:t>
            </a:r>
            <a:endParaRPr lang="zh-CN" altLang="en-US" sz="2800" b="1" dirty="0">
              <a:solidFill>
                <a:srgbClr val="C00000"/>
              </a:solidFill>
              <a:latin typeface="方正小标宋简体" pitchFamily="2" charset="-122"/>
              <a:ea typeface="方正小标宋简体" pitchFamily="2" charset="-122"/>
            </a:endParaRPr>
          </a:p>
        </p:txBody>
      </p:sp>
      <p:sp>
        <p:nvSpPr>
          <p:cNvPr id="18" name="矩形 17"/>
          <p:cNvSpPr/>
          <p:nvPr/>
        </p:nvSpPr>
        <p:spPr>
          <a:xfrm>
            <a:off x="2879736" y="4547487"/>
            <a:ext cx="6269038" cy="134937"/>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72" tIns="45736" rIns="91472" bIns="45736" anchor="ctr"/>
          <a:lstStyle/>
          <a:p>
            <a:pPr algn="ctr" fontAlgn="auto">
              <a:buFont typeface="Arial" pitchFamily="34" charset="0"/>
              <a:buNone/>
              <a:defRPr/>
            </a:pPr>
            <a:endParaRPr lang="zh-CN" altLang="en-US" noProof="1"/>
          </a:p>
        </p:txBody>
      </p:sp>
      <p:sp>
        <p:nvSpPr>
          <p:cNvPr id="20" name="椭圆 64"/>
          <p:cNvSpPr>
            <a:spLocks noChangeArrowheads="1"/>
          </p:cNvSpPr>
          <p:nvPr/>
        </p:nvSpPr>
        <p:spPr bwMode="auto">
          <a:xfrm>
            <a:off x="1327519" y="4293854"/>
            <a:ext cx="1658937" cy="1658937"/>
          </a:xfrm>
          <a:prstGeom prst="ellipse">
            <a:avLst/>
          </a:prstGeom>
          <a:solidFill>
            <a:schemeClr val="accent1">
              <a:lumMod val="60000"/>
              <a:lumOff val="40000"/>
            </a:schemeClr>
          </a:solidFill>
          <a:ln w="190500" cap="sq">
            <a:solidFill>
              <a:srgbClr val="A6A6A6"/>
            </a:solidFill>
            <a:round/>
            <a:headEnd/>
            <a:tailEnd/>
          </a:ln>
        </p:spPr>
        <p:txBody>
          <a:bodyPr lIns="91472" tIns="45736" rIns="91472" bIns="45736" anchor="ctr"/>
          <a:lstStyle/>
          <a:p>
            <a:pPr algn="ctr"/>
            <a:r>
              <a:rPr lang="zh-CN" altLang="en-US" sz="2800" b="1" dirty="0" smtClean="0">
                <a:latin typeface="方正仿宋简体" pitchFamily="2" charset="-122"/>
                <a:ea typeface="方正仿宋简体" pitchFamily="2" charset="-122"/>
                <a:sym typeface="宋体" pitchFamily="2" charset="-122"/>
              </a:rPr>
              <a:t>“一站式”结算</a:t>
            </a:r>
            <a:endParaRPr lang="zh-CN" altLang="en-US" sz="2800" b="1" dirty="0">
              <a:latin typeface="方正仿宋简体" pitchFamily="2" charset="-122"/>
              <a:ea typeface="方正仿宋简体" pitchFamily="2" charset="-122"/>
              <a:sym typeface="宋体" pitchFamily="2" charset="-122"/>
            </a:endParaRPr>
          </a:p>
        </p:txBody>
      </p:sp>
      <p:sp>
        <p:nvSpPr>
          <p:cNvPr id="15" name="矩形 14"/>
          <p:cNvSpPr/>
          <p:nvPr/>
        </p:nvSpPr>
        <p:spPr>
          <a:xfrm>
            <a:off x="3241655" y="4752489"/>
            <a:ext cx="5900072" cy="1200329"/>
          </a:xfrm>
          <a:prstGeom prst="rect">
            <a:avLst/>
          </a:prstGeom>
        </p:spPr>
        <p:txBody>
          <a:bodyPr wrap="square">
            <a:spAutoFit/>
          </a:bodyPr>
          <a:lstStyle/>
          <a:p>
            <a:r>
              <a:rPr lang="zh-CN" altLang="en-US" sz="1800" dirty="0">
                <a:latin typeface="方正仿宋简体" pitchFamily="2" charset="-122"/>
                <a:ea typeface="方正仿宋简体" pitchFamily="2" charset="-122"/>
              </a:rPr>
              <a:t>已参保的重点救助对象、精准扶贫重点帮扶对象和低收入家庭成员等</a:t>
            </a:r>
            <a:r>
              <a:rPr lang="zh-CN" altLang="en-US" sz="1800" dirty="0" smtClean="0">
                <a:latin typeface="方正仿宋简体" pitchFamily="2" charset="-122"/>
                <a:ea typeface="方正仿宋简体" pitchFamily="2" charset="-122"/>
              </a:rPr>
              <a:t>在本市定点</a:t>
            </a:r>
            <a:r>
              <a:rPr lang="zh-CN" altLang="en-US" sz="1800" dirty="0">
                <a:latin typeface="方正仿宋简体" pitchFamily="2" charset="-122"/>
                <a:ea typeface="方正仿宋简体" pitchFamily="2" charset="-122"/>
              </a:rPr>
              <a:t>医疗机构</a:t>
            </a:r>
            <a:r>
              <a:rPr lang="zh-CN" altLang="en-US" sz="1800" dirty="0" smtClean="0">
                <a:latin typeface="方正仿宋简体" pitchFamily="2" charset="-122"/>
                <a:ea typeface="方正仿宋简体" pitchFamily="2" charset="-122"/>
              </a:rPr>
              <a:t>就医</a:t>
            </a:r>
            <a:r>
              <a:rPr lang="zh-CN" altLang="en-US" sz="1800" dirty="0">
                <a:latin typeface="方正仿宋简体" pitchFamily="2" charset="-122"/>
                <a:ea typeface="方正仿宋简体" pitchFamily="2" charset="-122"/>
              </a:rPr>
              <a:t>所</a:t>
            </a:r>
            <a:r>
              <a:rPr lang="zh-CN" altLang="en-US" sz="1800" dirty="0" smtClean="0">
                <a:latin typeface="方正仿宋简体" pitchFamily="2" charset="-122"/>
                <a:ea typeface="方正仿宋简体" pitchFamily="2" charset="-122"/>
              </a:rPr>
              <a:t>发生的医疗费用，实现医疗救助和基本医疗保险、大病保险同步“一站式”结算。</a:t>
            </a:r>
            <a:endParaRPr lang="zh-CN" altLang="en-US" sz="1800" dirty="0"/>
          </a:p>
        </p:txBody>
      </p:sp>
      <p:pic>
        <p:nvPicPr>
          <p:cNvPr id="23" name="Picture 2" descr="d:\Users\Administrator\Desktop\58h58PIC9q5_1024.jpg"/>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926433" y="286522"/>
            <a:ext cx="348330" cy="581211"/>
          </a:xfrm>
          <a:prstGeom prst="rect">
            <a:avLst/>
          </a:prstGeom>
          <a:noFill/>
          <a:effectLst>
            <a:outerShdw blurRad="50800" dist="50800" dir="5400000" algn="ctr" rotWithShape="0">
              <a:schemeClr val="tx2">
                <a:lumMod val="20000"/>
                <a:lumOff val="80000"/>
              </a:schemeClr>
            </a:outerShdw>
          </a:effectLst>
        </p:spPr>
      </p:pic>
    </p:spTree>
  </p:cSld>
  <p:clrMapOvr>
    <a:masterClrMapping/>
  </p:clrMapOvr>
  <p:transition spd="slow" advTm="0">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ppt_x</p:attrName>
                                        </p:attrNameLst>
                                      </p:cBhvr>
                                      <p:tavLst>
                                        <p:tav tm="0">
                                          <p:val>
                                            <p:strVal val="0-#ppt_w/2"/>
                                          </p:val>
                                        </p:tav>
                                        <p:tav tm="100000">
                                          <p:val>
                                            <p:strVal val="#ppt_x"/>
                                          </p:val>
                                        </p:tav>
                                      </p:tavLst>
                                    </p:anim>
                                    <p:anim calcmode="lin" valueType="num">
                                      <p:cBhvr>
                                        <p:cTn id="8" dur="500" fill="hold"/>
                                        <p:tgtEl>
                                          <p:spTgt spid="5"/>
                                        </p:tgtEl>
                                        <p:attrNameLst>
                                          <p:attrName>ppt_y</p:attrName>
                                        </p:attrNameLst>
                                      </p:cBhvr>
                                      <p:tavLst>
                                        <p:tav tm="0">
                                          <p:val>
                                            <p:strVal val="#ppt_y"/>
                                          </p:val>
                                        </p:tav>
                                        <p:tav tm="100000">
                                          <p:val>
                                            <p:strVal val="#ppt_y"/>
                                          </p:val>
                                        </p:tav>
                                      </p:tavLst>
                                    </p:anim>
                                  </p:childTnLst>
                                </p:cTn>
                              </p:par>
                              <p:par>
                                <p:cTn id="9" presetID="8" presetClass="emph" presetSubtype="0" fill="hold" grpId="1" nodeType="withEffect">
                                  <p:stCondLst>
                                    <p:cond delay="0"/>
                                  </p:stCondLst>
                                  <p:childTnLst>
                                    <p:animRot by="21600000">
                                      <p:cBhvr>
                                        <p:cTn id="10" dur="500" fill="hold"/>
                                        <p:tgtEl>
                                          <p:spTgt spid="5"/>
                                        </p:tgtEl>
                                        <p:attrNameLst>
                                          <p:attrName>r</p:attrName>
                                        </p:attrNameLst>
                                      </p:cBhvr>
                                    </p:animRot>
                                  </p:childTnLst>
                                </p:cTn>
                              </p:par>
                            </p:childTnLst>
                          </p:cTn>
                        </p:par>
                        <p:par>
                          <p:cTn id="11" fill="hold">
                            <p:stCondLst>
                              <p:cond delay="500"/>
                            </p:stCondLst>
                            <p:childTnLst>
                              <p:par>
                                <p:cTn id="12" presetID="22" presetClass="entr" presetSubtype="8" fill="hold" grpId="0" nodeType="after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ipe(left)">
                                      <p:cBhvr>
                                        <p:cTn id="14" dur="500"/>
                                        <p:tgtEl>
                                          <p:spTgt spid="4"/>
                                        </p:tgtEl>
                                      </p:cBhvr>
                                    </p:animEffect>
                                  </p:childTnLst>
                                </p:cTn>
                              </p:par>
                            </p:childTnLst>
                          </p:cTn>
                        </p:par>
                        <p:par>
                          <p:cTn id="15" fill="hold">
                            <p:stCondLst>
                              <p:cond delay="1000"/>
                            </p:stCondLst>
                            <p:childTnLst>
                              <p:par>
                                <p:cTn id="16" presetID="22" presetClass="entr" presetSubtype="8" fill="hold" grpId="0" nodeType="afterEffect">
                                  <p:stCondLst>
                                    <p:cond delay="0"/>
                                  </p:stCondLst>
                                  <p:iterate type="lt">
                                    <p:tmPct val="30000"/>
                                  </p:iterate>
                                  <p:childTnLst>
                                    <p:set>
                                      <p:cBhvr>
                                        <p:cTn id="17" dur="1" fill="hold">
                                          <p:stCondLst>
                                            <p:cond delay="0"/>
                                          </p:stCondLst>
                                        </p:cTn>
                                        <p:tgtEl>
                                          <p:spTgt spid="6"/>
                                        </p:tgtEl>
                                        <p:attrNameLst>
                                          <p:attrName>style.visibility</p:attrName>
                                        </p:attrNameLst>
                                      </p:cBhvr>
                                      <p:to>
                                        <p:strVal val="visible"/>
                                      </p:to>
                                    </p:set>
                                    <p:animEffect transition="in" filter="wipe(left)">
                                      <p:cBhvr>
                                        <p:cTn id="18" dur="100"/>
                                        <p:tgtEl>
                                          <p:spTgt spid="6"/>
                                        </p:tgtEl>
                                      </p:cBhvr>
                                    </p:animEffect>
                                  </p:childTnLst>
                                </p:cTn>
                              </p:par>
                              <p:par>
                                <p:cTn id="19" presetID="36" presetClass="emph" presetSubtype="0" fill="hold" grpId="1" nodeType="withEffect">
                                  <p:stCondLst>
                                    <p:cond delay="0"/>
                                  </p:stCondLst>
                                  <p:iterate type="lt">
                                    <p:tmPct val="30000"/>
                                  </p:iterate>
                                  <p:childTnLst>
                                    <p:animScale>
                                      <p:cBhvr>
                                        <p:cTn id="20" dur="50" autoRev="1" fill="hold">
                                          <p:stCondLst>
                                            <p:cond delay="0"/>
                                          </p:stCondLst>
                                        </p:cTn>
                                        <p:tgtEl>
                                          <p:spTgt spid="6"/>
                                        </p:tgtEl>
                                      </p:cBhvr>
                                      <p:to x="80000" y="100000"/>
                                    </p:animScale>
                                    <p:anim by="(#ppt_w*0.10)" calcmode="lin" valueType="num">
                                      <p:cBhvr>
                                        <p:cTn id="21" dur="50" autoRev="1" fill="hold">
                                          <p:stCondLst>
                                            <p:cond delay="0"/>
                                          </p:stCondLst>
                                        </p:cTn>
                                        <p:tgtEl>
                                          <p:spTgt spid="6"/>
                                        </p:tgtEl>
                                        <p:attrNameLst>
                                          <p:attrName>ppt_x</p:attrName>
                                        </p:attrNameLst>
                                      </p:cBhvr>
                                    </p:anim>
                                    <p:anim by="(-#ppt_w*0.10)" calcmode="lin" valueType="num">
                                      <p:cBhvr>
                                        <p:cTn id="22" dur="50" autoRev="1" fill="hold">
                                          <p:stCondLst>
                                            <p:cond delay="0"/>
                                          </p:stCondLst>
                                        </p:cTn>
                                        <p:tgtEl>
                                          <p:spTgt spid="6"/>
                                        </p:tgtEl>
                                        <p:attrNameLst>
                                          <p:attrName>ppt_y</p:attrName>
                                        </p:attrNameLst>
                                      </p:cBhvr>
                                    </p:anim>
                                    <p:animRot by="-480000">
                                      <p:cBhvr>
                                        <p:cTn id="23" dur="50" autoRev="1" fill="hold">
                                          <p:stCondLst>
                                            <p:cond delay="0"/>
                                          </p:stCondLst>
                                        </p:cTn>
                                        <p:tgtEl>
                                          <p:spTgt spid="6"/>
                                        </p:tgtEl>
                                        <p:attrNameLst>
                                          <p:attrName>r</p:attrName>
                                        </p:attrNameLst>
                                      </p:cBhvr>
                                    </p:animRot>
                                  </p:childTnLst>
                                </p:cTn>
                              </p:par>
                            </p:childTnLst>
                          </p:cTn>
                        </p:par>
                        <p:par>
                          <p:cTn id="24" fill="hold">
                            <p:stCondLst>
                              <p:cond delay="3470"/>
                            </p:stCondLst>
                            <p:childTnLst>
                              <p:par>
                                <p:cTn id="25" presetID="2" presetClass="entr" presetSubtype="2" fill="hold" grpId="0" nodeType="afterEffect">
                                  <p:stCondLst>
                                    <p:cond delay="0"/>
                                  </p:stCondLst>
                                  <p:childTnLst>
                                    <p:set>
                                      <p:cBhvr>
                                        <p:cTn id="26" dur="1" fill="hold">
                                          <p:stCondLst>
                                            <p:cond delay="0"/>
                                          </p:stCondLst>
                                        </p:cTn>
                                        <p:tgtEl>
                                          <p:spTgt spid="7"/>
                                        </p:tgtEl>
                                        <p:attrNameLst>
                                          <p:attrName>style.visibility</p:attrName>
                                        </p:attrNameLst>
                                      </p:cBhvr>
                                      <p:to>
                                        <p:strVal val="visible"/>
                                      </p:to>
                                    </p:set>
                                    <p:anim calcmode="lin" valueType="num">
                                      <p:cBhvr>
                                        <p:cTn id="27" dur="500" fill="hold"/>
                                        <p:tgtEl>
                                          <p:spTgt spid="7"/>
                                        </p:tgtEl>
                                        <p:attrNameLst>
                                          <p:attrName>ppt_x</p:attrName>
                                        </p:attrNameLst>
                                      </p:cBhvr>
                                      <p:tavLst>
                                        <p:tav tm="0">
                                          <p:val>
                                            <p:strVal val="1+#ppt_w/2"/>
                                          </p:val>
                                        </p:tav>
                                        <p:tav tm="100000">
                                          <p:val>
                                            <p:strVal val="#ppt_x"/>
                                          </p:val>
                                        </p:tav>
                                      </p:tavLst>
                                    </p:anim>
                                    <p:anim calcmode="lin" valueType="num">
                                      <p:cBhvr>
                                        <p:cTn id="28" dur="500" fill="hold"/>
                                        <p:tgtEl>
                                          <p:spTgt spid="7"/>
                                        </p:tgtEl>
                                        <p:attrNameLst>
                                          <p:attrName>ppt_y</p:attrName>
                                        </p:attrNameLst>
                                      </p:cBhvr>
                                      <p:tavLst>
                                        <p:tav tm="0">
                                          <p:val>
                                            <p:strVal val="#ppt_y"/>
                                          </p:val>
                                        </p:tav>
                                        <p:tav tm="100000">
                                          <p:val>
                                            <p:strVal val="#ppt_y"/>
                                          </p:val>
                                        </p:tav>
                                      </p:tavLst>
                                    </p:anim>
                                  </p:childTnLst>
                                </p:cTn>
                              </p:par>
                              <p:par>
                                <p:cTn id="29" presetID="8" presetClass="emph" presetSubtype="0" fill="hold" grpId="1" nodeType="withEffect">
                                  <p:stCondLst>
                                    <p:cond delay="0"/>
                                  </p:stCondLst>
                                  <p:childTnLst>
                                    <p:animRot by="-21600000">
                                      <p:cBhvr>
                                        <p:cTn id="30" dur="500" fill="hold"/>
                                        <p:tgtEl>
                                          <p:spTgt spid="7"/>
                                        </p:tgtEl>
                                        <p:attrNameLst>
                                          <p:attrName>r</p:attrName>
                                        </p:attrNameLst>
                                      </p:cBhvr>
                                    </p:animRot>
                                  </p:childTnLst>
                                </p:cTn>
                              </p:par>
                            </p:childTnLst>
                          </p:cTn>
                        </p:par>
                        <p:par>
                          <p:cTn id="31" fill="hold">
                            <p:stCondLst>
                              <p:cond delay="3970"/>
                            </p:stCondLst>
                            <p:childTnLst>
                              <p:par>
                                <p:cTn id="32" presetID="22" presetClass="entr" presetSubtype="2" fill="hold" grpId="0" nodeType="afterEffect">
                                  <p:stCondLst>
                                    <p:cond delay="0"/>
                                  </p:stCondLst>
                                  <p:childTnLst>
                                    <p:set>
                                      <p:cBhvr>
                                        <p:cTn id="33" dur="1" fill="hold">
                                          <p:stCondLst>
                                            <p:cond delay="0"/>
                                          </p:stCondLst>
                                        </p:cTn>
                                        <p:tgtEl>
                                          <p:spTgt spid="3"/>
                                        </p:tgtEl>
                                        <p:attrNameLst>
                                          <p:attrName>style.visibility</p:attrName>
                                        </p:attrNameLst>
                                      </p:cBhvr>
                                      <p:to>
                                        <p:strVal val="visible"/>
                                      </p:to>
                                    </p:set>
                                    <p:animEffect transition="in" filter="wipe(right)">
                                      <p:cBhvr>
                                        <p:cTn id="34" dur="500"/>
                                        <p:tgtEl>
                                          <p:spTgt spid="3"/>
                                        </p:tgtEl>
                                      </p:cBhvr>
                                    </p:animEffect>
                                  </p:childTnLst>
                                </p:cTn>
                              </p:par>
                            </p:childTnLst>
                          </p:cTn>
                        </p:par>
                        <p:par>
                          <p:cTn id="35" fill="hold">
                            <p:stCondLst>
                              <p:cond delay="4470"/>
                            </p:stCondLst>
                            <p:childTnLst>
                              <p:par>
                                <p:cTn id="36" presetID="22" presetClass="entr" presetSubtype="8" fill="hold" grpId="0" nodeType="afterEffect">
                                  <p:stCondLst>
                                    <p:cond delay="0"/>
                                  </p:stCondLst>
                                  <p:iterate type="lt">
                                    <p:tmPct val="30000"/>
                                  </p:iterate>
                                  <p:childTnLst>
                                    <p:set>
                                      <p:cBhvr>
                                        <p:cTn id="37" dur="1" fill="hold">
                                          <p:stCondLst>
                                            <p:cond delay="0"/>
                                          </p:stCondLst>
                                        </p:cTn>
                                        <p:tgtEl>
                                          <p:spTgt spid="8"/>
                                        </p:tgtEl>
                                        <p:attrNameLst>
                                          <p:attrName>style.visibility</p:attrName>
                                        </p:attrNameLst>
                                      </p:cBhvr>
                                      <p:to>
                                        <p:strVal val="visible"/>
                                      </p:to>
                                    </p:set>
                                    <p:animEffect transition="in" filter="wipe(left)">
                                      <p:cBhvr>
                                        <p:cTn id="38" dur="100"/>
                                        <p:tgtEl>
                                          <p:spTgt spid="8"/>
                                        </p:tgtEl>
                                      </p:cBhvr>
                                    </p:animEffect>
                                  </p:childTnLst>
                                </p:cTn>
                              </p:par>
                              <p:par>
                                <p:cTn id="39" presetID="36" presetClass="emph" presetSubtype="0" fill="hold" grpId="1" nodeType="withEffect">
                                  <p:stCondLst>
                                    <p:cond delay="0"/>
                                  </p:stCondLst>
                                  <p:iterate type="lt">
                                    <p:tmPct val="30000"/>
                                  </p:iterate>
                                  <p:childTnLst>
                                    <p:animScale>
                                      <p:cBhvr>
                                        <p:cTn id="40" dur="50" autoRev="1" fill="hold">
                                          <p:stCondLst>
                                            <p:cond delay="0"/>
                                          </p:stCondLst>
                                        </p:cTn>
                                        <p:tgtEl>
                                          <p:spTgt spid="8"/>
                                        </p:tgtEl>
                                      </p:cBhvr>
                                      <p:to x="80000" y="100000"/>
                                    </p:animScale>
                                    <p:anim by="(#ppt_w*0.10)" calcmode="lin" valueType="num">
                                      <p:cBhvr>
                                        <p:cTn id="41" dur="50" autoRev="1" fill="hold">
                                          <p:stCondLst>
                                            <p:cond delay="0"/>
                                          </p:stCondLst>
                                        </p:cTn>
                                        <p:tgtEl>
                                          <p:spTgt spid="8"/>
                                        </p:tgtEl>
                                        <p:attrNameLst>
                                          <p:attrName>ppt_x</p:attrName>
                                        </p:attrNameLst>
                                      </p:cBhvr>
                                    </p:anim>
                                    <p:anim by="(-#ppt_w*0.10)" calcmode="lin" valueType="num">
                                      <p:cBhvr>
                                        <p:cTn id="42" dur="50" autoRev="1" fill="hold">
                                          <p:stCondLst>
                                            <p:cond delay="0"/>
                                          </p:stCondLst>
                                        </p:cTn>
                                        <p:tgtEl>
                                          <p:spTgt spid="8"/>
                                        </p:tgtEl>
                                        <p:attrNameLst>
                                          <p:attrName>ppt_y</p:attrName>
                                        </p:attrNameLst>
                                      </p:cBhvr>
                                    </p:anim>
                                    <p:animRot by="-480000">
                                      <p:cBhvr>
                                        <p:cTn id="43" dur="50" autoRev="1" fill="hold">
                                          <p:stCondLst>
                                            <p:cond delay="0"/>
                                          </p:stCondLst>
                                        </p:cTn>
                                        <p:tgtEl>
                                          <p:spTgt spid="8"/>
                                        </p:tgtEl>
                                        <p:attrNameLst>
                                          <p:attrName>r</p:attrName>
                                        </p:attrNameLst>
                                      </p:cBhvr>
                                    </p:animRot>
                                  </p:childTnLst>
                                </p:cTn>
                              </p:par>
                            </p:childTnLst>
                          </p:cTn>
                        </p:par>
                        <p:par>
                          <p:cTn id="44" fill="hold">
                            <p:stCondLst>
                              <p:cond delay="5230"/>
                            </p:stCondLst>
                            <p:childTnLst>
                              <p:par>
                                <p:cTn id="45" presetID="22" presetClass="entr" presetSubtype="2" fill="hold" grpId="0" nodeType="afterEffect">
                                  <p:stCondLst>
                                    <p:cond delay="0"/>
                                  </p:stCondLst>
                                  <p:childTnLst>
                                    <p:set>
                                      <p:cBhvr>
                                        <p:cTn id="46" dur="1" fill="hold">
                                          <p:stCondLst>
                                            <p:cond delay="0"/>
                                          </p:stCondLst>
                                        </p:cTn>
                                        <p:tgtEl>
                                          <p:spTgt spid="18"/>
                                        </p:tgtEl>
                                        <p:attrNameLst>
                                          <p:attrName>style.visibility</p:attrName>
                                        </p:attrNameLst>
                                      </p:cBhvr>
                                      <p:to>
                                        <p:strVal val="visible"/>
                                      </p:to>
                                    </p:set>
                                    <p:animEffect transition="in" filter="wipe(right)">
                                      <p:cBhvr>
                                        <p:cTn id="47" dur="500"/>
                                        <p:tgtEl>
                                          <p:spTgt spid="18"/>
                                        </p:tgtEl>
                                      </p:cBhvr>
                                    </p:animEffect>
                                  </p:childTnLst>
                                </p:cTn>
                              </p:par>
                            </p:childTnLst>
                          </p:cTn>
                        </p:par>
                        <p:par>
                          <p:cTn id="48" fill="hold">
                            <p:stCondLst>
                              <p:cond delay="5730"/>
                            </p:stCondLst>
                            <p:childTnLst>
                              <p:par>
                                <p:cTn id="49" presetID="2" presetClass="entr" presetSubtype="8" fill="hold" grpId="0" nodeType="afterEffect">
                                  <p:stCondLst>
                                    <p:cond delay="0"/>
                                  </p:stCondLst>
                                  <p:childTnLst>
                                    <p:set>
                                      <p:cBhvr>
                                        <p:cTn id="50" dur="1" fill="hold">
                                          <p:stCondLst>
                                            <p:cond delay="0"/>
                                          </p:stCondLst>
                                        </p:cTn>
                                        <p:tgtEl>
                                          <p:spTgt spid="20"/>
                                        </p:tgtEl>
                                        <p:attrNameLst>
                                          <p:attrName>style.visibility</p:attrName>
                                        </p:attrNameLst>
                                      </p:cBhvr>
                                      <p:to>
                                        <p:strVal val="visible"/>
                                      </p:to>
                                    </p:set>
                                    <p:anim calcmode="lin" valueType="num">
                                      <p:cBhvr>
                                        <p:cTn id="51" dur="500" fill="hold"/>
                                        <p:tgtEl>
                                          <p:spTgt spid="20"/>
                                        </p:tgtEl>
                                        <p:attrNameLst>
                                          <p:attrName>ppt_x</p:attrName>
                                        </p:attrNameLst>
                                      </p:cBhvr>
                                      <p:tavLst>
                                        <p:tav tm="0">
                                          <p:val>
                                            <p:strVal val="0-#ppt_w/2"/>
                                          </p:val>
                                        </p:tav>
                                        <p:tav tm="100000">
                                          <p:val>
                                            <p:strVal val="#ppt_x"/>
                                          </p:val>
                                        </p:tav>
                                      </p:tavLst>
                                    </p:anim>
                                    <p:anim calcmode="lin" valueType="num">
                                      <p:cBhvr>
                                        <p:cTn id="52" dur="500" fill="hold"/>
                                        <p:tgtEl>
                                          <p:spTgt spid="20"/>
                                        </p:tgtEl>
                                        <p:attrNameLst>
                                          <p:attrName>ppt_y</p:attrName>
                                        </p:attrNameLst>
                                      </p:cBhvr>
                                      <p:tavLst>
                                        <p:tav tm="0">
                                          <p:val>
                                            <p:strVal val="#ppt_y"/>
                                          </p:val>
                                        </p:tav>
                                        <p:tav tm="100000">
                                          <p:val>
                                            <p:strVal val="#ppt_y"/>
                                          </p:val>
                                        </p:tav>
                                      </p:tavLst>
                                    </p:anim>
                                  </p:childTnLst>
                                </p:cTn>
                              </p:par>
                              <p:par>
                                <p:cTn id="53" presetID="8" presetClass="emph" presetSubtype="0" fill="hold" grpId="1" nodeType="withEffect">
                                  <p:stCondLst>
                                    <p:cond delay="0"/>
                                  </p:stCondLst>
                                  <p:childTnLst>
                                    <p:animRot by="21600000">
                                      <p:cBhvr>
                                        <p:cTn id="54" dur="500" fill="hold"/>
                                        <p:tgtEl>
                                          <p:spTgt spid="20"/>
                                        </p:tgtEl>
                                        <p:attrNameLst>
                                          <p:attrName>r</p:attrName>
                                        </p:attrNameLst>
                                      </p:cBhvr>
                                    </p:animRot>
                                  </p:childTnLst>
                                </p:cTn>
                              </p:par>
                              <p:par>
                                <p:cTn id="55" presetID="22" presetClass="entr" presetSubtype="4" fill="hold" nodeType="withEffect">
                                  <p:stCondLst>
                                    <p:cond delay="0"/>
                                  </p:stCondLst>
                                  <p:childTnLst>
                                    <p:set>
                                      <p:cBhvr>
                                        <p:cTn id="56" dur="1" fill="hold">
                                          <p:stCondLst>
                                            <p:cond delay="0"/>
                                          </p:stCondLst>
                                        </p:cTn>
                                        <p:tgtEl>
                                          <p:spTgt spid="23"/>
                                        </p:tgtEl>
                                        <p:attrNameLst>
                                          <p:attrName>style.visibility</p:attrName>
                                        </p:attrNameLst>
                                      </p:cBhvr>
                                      <p:to>
                                        <p:strVal val="visible"/>
                                      </p:to>
                                    </p:set>
                                    <p:animEffect transition="in" filter="wipe(down)">
                                      <p:cBhvr>
                                        <p:cTn id="5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ldLvl="0" animBg="1"/>
      <p:bldP spid="4" grpId="0" bldLvl="0" animBg="1"/>
      <p:bldP spid="5" grpId="0" bldLvl="0" animBg="1"/>
      <p:bldP spid="5" grpId="1" bldLvl="0" animBg="1"/>
      <p:bldP spid="6" grpId="0"/>
      <p:bldP spid="6" grpId="1"/>
      <p:bldP spid="7" grpId="0" bldLvl="0" animBg="1"/>
      <p:bldP spid="7" grpId="1" bldLvl="0" animBg="1"/>
      <p:bldP spid="8" grpId="0"/>
      <p:bldP spid="8" grpId="1"/>
      <p:bldP spid="18" grpId="0" bldLvl="0" animBg="1"/>
      <p:bldP spid="20" grpId="0" bldLvl="0" animBg="1"/>
      <p:bldP spid="20" grpId="1" bldLvl="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384135" y="286522"/>
            <a:ext cx="3430747" cy="523220"/>
          </a:xfrm>
          <a:prstGeom prst="rect">
            <a:avLst/>
          </a:prstGeom>
        </p:spPr>
        <p:txBody>
          <a:bodyPr wrap="none">
            <a:spAutoFit/>
          </a:bodyPr>
          <a:lstStyle/>
          <a:p>
            <a:r>
              <a:rPr lang="zh-CN" altLang="en-US" sz="2800" b="1" dirty="0">
                <a:solidFill>
                  <a:srgbClr val="C00000"/>
                </a:solidFill>
                <a:latin typeface="方正小标宋简体" pitchFamily="2" charset="-122"/>
                <a:ea typeface="方正小标宋简体" pitchFamily="2" charset="-122"/>
              </a:rPr>
              <a:t>四</a:t>
            </a:r>
            <a:r>
              <a:rPr lang="zh-CN" altLang="en-US" sz="2800" b="1" dirty="0" smtClean="0">
                <a:solidFill>
                  <a:srgbClr val="C00000"/>
                </a:solidFill>
                <a:latin typeface="方正小标宋简体" pitchFamily="2" charset="-122"/>
                <a:ea typeface="方正小标宋简体" pitchFamily="2" charset="-122"/>
              </a:rPr>
              <a:t>、申请、审批程序</a:t>
            </a:r>
            <a:endParaRPr lang="zh-CN" altLang="en-US" sz="2800" b="1" dirty="0">
              <a:solidFill>
                <a:srgbClr val="C00000"/>
              </a:solidFill>
              <a:latin typeface="方正小标宋简体" pitchFamily="2" charset="-122"/>
              <a:ea typeface="方正小标宋简体" pitchFamily="2" charset="-122"/>
            </a:endParaRPr>
          </a:p>
        </p:txBody>
      </p:sp>
      <p:pic>
        <p:nvPicPr>
          <p:cNvPr id="3" name="图片占位符 28"/>
          <p:cNvPicPr>
            <a:picLocks noChangeAspect="1"/>
          </p:cNvPicPr>
          <p:nvPr/>
        </p:nvPicPr>
        <p:blipFill>
          <a:blip r:embed="rId2" cstate="print"/>
          <a:stretch>
            <a:fillRect/>
          </a:stretch>
        </p:blipFill>
        <p:spPr>
          <a:xfrm>
            <a:off x="669887" y="1715282"/>
            <a:ext cx="778378" cy="900000"/>
          </a:xfrm>
          <a:prstGeom prst="ellipse">
            <a:avLst/>
          </a:prstGeom>
          <a:ln w="57150">
            <a:gradFill>
              <a:gsLst>
                <a:gs pos="0">
                  <a:schemeClr val="bg1"/>
                </a:gs>
                <a:gs pos="100000">
                  <a:schemeClr val="bg1">
                    <a:lumMod val="85000"/>
                  </a:schemeClr>
                </a:gs>
              </a:gsLst>
              <a:lin ang="5400000" scaled="0"/>
            </a:gradFill>
          </a:ln>
          <a:effectLst>
            <a:outerShdw blurRad="228600" dist="114300" dir="6840000" sx="99000" sy="99000" algn="tl" rotWithShape="0">
              <a:prstClr val="black">
                <a:alpha val="40000"/>
              </a:prstClr>
            </a:outerShdw>
          </a:effectLst>
        </p:spPr>
      </p:pic>
      <p:sp>
        <p:nvSpPr>
          <p:cNvPr id="4" name="圆角矩形 3"/>
          <p:cNvSpPr/>
          <p:nvPr/>
        </p:nvSpPr>
        <p:spPr>
          <a:xfrm>
            <a:off x="1527143" y="1643844"/>
            <a:ext cx="4000528" cy="1000132"/>
          </a:xfrm>
          <a:prstGeom prst="roundRect">
            <a:avLst/>
          </a:prstGeom>
          <a:solidFill>
            <a:srgbClr val="E9736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zh-CN" altLang="en-US" sz="1800" b="1" noProof="1" smtClean="0">
                <a:solidFill>
                  <a:schemeClr val="tx1"/>
                </a:solidFill>
                <a:latin typeface="方正仿宋简体" pitchFamily="2" charset="-122"/>
                <a:ea typeface="方正仿宋简体" pitchFamily="2" charset="-122"/>
              </a:rPr>
              <a:t>重点救助对象、精准扶贫重点帮扶对象、低收入家庭成员</a:t>
            </a:r>
            <a:endParaRPr lang="zh-CN" altLang="en-US" sz="1800" b="1" noProof="1">
              <a:solidFill>
                <a:schemeClr val="tx1"/>
              </a:solidFill>
              <a:latin typeface="方正仿宋简体" pitchFamily="2" charset="-122"/>
              <a:ea typeface="方正仿宋简体" pitchFamily="2" charset="-122"/>
            </a:endParaRPr>
          </a:p>
        </p:txBody>
      </p:sp>
      <p:sp>
        <p:nvSpPr>
          <p:cNvPr id="9" name="圆角矩形 8"/>
          <p:cNvSpPr/>
          <p:nvPr/>
        </p:nvSpPr>
        <p:spPr>
          <a:xfrm>
            <a:off x="6190170" y="1120570"/>
            <a:ext cx="2428892" cy="428628"/>
          </a:xfrm>
          <a:prstGeom prst="roundRect">
            <a:avLst/>
          </a:prstGeom>
          <a:solidFill>
            <a:srgbClr val="E9736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zh-CN" altLang="en-US" sz="1800" b="1" noProof="1" smtClean="0">
                <a:solidFill>
                  <a:schemeClr val="tx1"/>
                </a:solidFill>
                <a:latin typeface="方正仿宋简体" pitchFamily="2" charset="-122"/>
                <a:ea typeface="方正仿宋简体" pitchFamily="2" charset="-122"/>
              </a:rPr>
              <a:t>实行“一站式”结算</a:t>
            </a:r>
            <a:endParaRPr lang="zh-CN" altLang="en-US" sz="1800" b="1" noProof="1">
              <a:solidFill>
                <a:schemeClr val="tx1"/>
              </a:solidFill>
              <a:latin typeface="方正仿宋简体" pitchFamily="2" charset="-122"/>
              <a:ea typeface="方正仿宋简体" pitchFamily="2" charset="-122"/>
            </a:endParaRPr>
          </a:p>
        </p:txBody>
      </p:sp>
      <p:cxnSp>
        <p:nvCxnSpPr>
          <p:cNvPr id="11" name="直接箭头连接符 10"/>
          <p:cNvCxnSpPr/>
          <p:nvPr/>
        </p:nvCxnSpPr>
        <p:spPr>
          <a:xfrm flipV="1">
            <a:off x="5563558" y="1413525"/>
            <a:ext cx="571504" cy="71438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4" name="圆角矩形 13"/>
          <p:cNvSpPr/>
          <p:nvPr/>
        </p:nvSpPr>
        <p:spPr>
          <a:xfrm>
            <a:off x="6227391" y="1770715"/>
            <a:ext cx="2479271" cy="1344633"/>
          </a:xfrm>
          <a:prstGeom prst="roundRect">
            <a:avLst/>
          </a:prstGeom>
          <a:solidFill>
            <a:srgbClr val="E9736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zh-CN" altLang="en-US" sz="1600" b="1" noProof="1" smtClean="0">
                <a:solidFill>
                  <a:schemeClr val="tx1"/>
                </a:solidFill>
                <a:latin typeface="方正仿宋简体" pitchFamily="2" charset="-122"/>
                <a:ea typeface="方正仿宋简体" pitchFamily="2" charset="-122"/>
              </a:rPr>
              <a:t>未能实行“一站式”结算的，由救助对象向所属镇街民政部门申请零星医疗救助</a:t>
            </a:r>
            <a:r>
              <a:rPr lang="zh-CN" altLang="en-US" sz="1600" b="1" noProof="1" smtClean="0">
                <a:solidFill>
                  <a:schemeClr val="tx1"/>
                </a:solidFill>
                <a:latin typeface="方正仿宋简体" pitchFamily="2" charset="-122"/>
                <a:ea typeface="方正仿宋简体" pitchFamily="2" charset="-122"/>
              </a:rPr>
              <a:t>，实行社会化</a:t>
            </a:r>
            <a:r>
              <a:rPr lang="zh-CN" altLang="en-US" sz="1600" b="1" noProof="1" smtClean="0">
                <a:solidFill>
                  <a:schemeClr val="tx1"/>
                </a:solidFill>
                <a:latin typeface="方正仿宋简体" pitchFamily="2" charset="-122"/>
                <a:ea typeface="方正仿宋简体" pitchFamily="2" charset="-122"/>
              </a:rPr>
              <a:t>发放</a:t>
            </a:r>
            <a:endParaRPr lang="zh-CN" altLang="en-US" sz="1600" b="1" noProof="1">
              <a:solidFill>
                <a:schemeClr val="tx1"/>
              </a:solidFill>
              <a:latin typeface="方正仿宋简体" pitchFamily="2" charset="-122"/>
              <a:ea typeface="方正仿宋简体" pitchFamily="2" charset="-122"/>
            </a:endParaRPr>
          </a:p>
        </p:txBody>
      </p:sp>
      <p:cxnSp>
        <p:nvCxnSpPr>
          <p:cNvPr id="16" name="直接箭头连接符 15"/>
          <p:cNvCxnSpPr/>
          <p:nvPr/>
        </p:nvCxnSpPr>
        <p:spPr>
          <a:xfrm>
            <a:off x="5563389" y="2140568"/>
            <a:ext cx="679796" cy="47471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pic>
        <p:nvPicPr>
          <p:cNvPr id="23" name="图片占位符 28"/>
          <p:cNvPicPr>
            <a:picLocks noChangeAspect="1"/>
          </p:cNvPicPr>
          <p:nvPr/>
        </p:nvPicPr>
        <p:blipFill>
          <a:blip r:embed="rId2" cstate="print"/>
          <a:stretch>
            <a:fillRect/>
          </a:stretch>
        </p:blipFill>
        <p:spPr>
          <a:xfrm>
            <a:off x="669887" y="3622736"/>
            <a:ext cx="778378" cy="900000"/>
          </a:xfrm>
          <a:prstGeom prst="ellipse">
            <a:avLst/>
          </a:prstGeom>
          <a:ln w="57150">
            <a:gradFill>
              <a:gsLst>
                <a:gs pos="0">
                  <a:schemeClr val="bg1"/>
                </a:gs>
                <a:gs pos="100000">
                  <a:schemeClr val="bg1">
                    <a:lumMod val="85000"/>
                  </a:schemeClr>
                </a:gs>
              </a:gsLst>
              <a:lin ang="5400000" scaled="0"/>
            </a:gradFill>
          </a:ln>
          <a:effectLst>
            <a:outerShdw blurRad="228600" dist="114300" dir="6840000" sx="99000" sy="99000" algn="tl" rotWithShape="0">
              <a:prstClr val="black">
                <a:alpha val="40000"/>
              </a:prstClr>
            </a:outerShdw>
          </a:effectLst>
        </p:spPr>
      </p:pic>
      <p:sp>
        <p:nvSpPr>
          <p:cNvPr id="24" name="圆角矩形 23"/>
          <p:cNvSpPr/>
          <p:nvPr/>
        </p:nvSpPr>
        <p:spPr>
          <a:xfrm>
            <a:off x="1515054" y="3595912"/>
            <a:ext cx="3143272" cy="775509"/>
          </a:xfrm>
          <a:prstGeom prst="roundRect">
            <a:avLst/>
          </a:prstGeom>
          <a:solidFill>
            <a:srgbClr val="9CBA0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zh-CN" altLang="en-US" sz="1800" b="1" noProof="1" smtClean="0">
                <a:solidFill>
                  <a:schemeClr val="tx1"/>
                </a:solidFill>
                <a:latin typeface="方正仿宋简体" pitchFamily="2" charset="-122"/>
                <a:ea typeface="方正仿宋简体" pitchFamily="2" charset="-122"/>
              </a:rPr>
              <a:t>零星医疗救助申请流程：</a:t>
            </a:r>
            <a:endParaRPr lang="en-US" altLang="zh-CN" sz="1800" b="1" noProof="1" smtClean="0">
              <a:solidFill>
                <a:schemeClr val="tx1"/>
              </a:solidFill>
              <a:latin typeface="方正仿宋简体" pitchFamily="2" charset="-122"/>
              <a:ea typeface="方正仿宋简体" pitchFamily="2" charset="-122"/>
            </a:endParaRPr>
          </a:p>
          <a:p>
            <a:pPr>
              <a:defRPr/>
            </a:pPr>
            <a:r>
              <a:rPr lang="zh-CN" altLang="en-US" sz="1800" b="1" noProof="1" smtClean="0">
                <a:solidFill>
                  <a:schemeClr val="tx1"/>
                </a:solidFill>
                <a:latin typeface="方正仿宋简体" pitchFamily="2" charset="-122"/>
                <a:ea typeface="方正仿宋简体" pitchFamily="2" charset="-122"/>
              </a:rPr>
              <a:t>申请救助对象</a:t>
            </a:r>
            <a:endParaRPr lang="zh-CN" altLang="en-US" sz="1800" b="1" noProof="1">
              <a:solidFill>
                <a:schemeClr val="tx1"/>
              </a:solidFill>
              <a:latin typeface="方正仿宋简体" pitchFamily="2" charset="-122"/>
              <a:ea typeface="方正仿宋简体" pitchFamily="2" charset="-122"/>
            </a:endParaRPr>
          </a:p>
        </p:txBody>
      </p:sp>
      <p:sp>
        <p:nvSpPr>
          <p:cNvPr id="27" name="圆角矩形 26"/>
          <p:cNvSpPr/>
          <p:nvPr/>
        </p:nvSpPr>
        <p:spPr>
          <a:xfrm>
            <a:off x="5027773" y="3595911"/>
            <a:ext cx="2214578" cy="775509"/>
          </a:xfrm>
          <a:prstGeom prst="roundRect">
            <a:avLst/>
          </a:prstGeom>
          <a:solidFill>
            <a:srgbClr val="9CBA0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zh-CN" altLang="en-US" sz="1800" b="1" noProof="1" smtClean="0">
                <a:solidFill>
                  <a:schemeClr val="tx1"/>
                </a:solidFill>
                <a:latin typeface="方正仿宋简体" pitchFamily="2" charset="-122"/>
                <a:ea typeface="方正仿宋简体" pitchFamily="2" charset="-122"/>
              </a:rPr>
              <a:t>向户籍所在地</a:t>
            </a:r>
            <a:r>
              <a:rPr lang="zh-CN" altLang="en-US" sz="1800" b="1" noProof="1" smtClean="0">
                <a:solidFill>
                  <a:schemeClr val="tx1"/>
                </a:solidFill>
                <a:latin typeface="方正仿宋简体" pitchFamily="2" charset="-122"/>
                <a:ea typeface="方正仿宋简体" pitchFamily="2" charset="-122"/>
              </a:rPr>
              <a:t>镇政府</a:t>
            </a:r>
            <a:r>
              <a:rPr lang="zh-CN" altLang="en-US" sz="1800" b="1" noProof="1" smtClean="0">
                <a:solidFill>
                  <a:schemeClr val="tx1"/>
                </a:solidFill>
                <a:latin typeface="方正仿宋简体" pitchFamily="2" charset="-122"/>
                <a:ea typeface="方正仿宋简体" pitchFamily="2" charset="-122"/>
              </a:rPr>
              <a:t>（街道办）提出书面申请</a:t>
            </a:r>
            <a:endParaRPr lang="zh-CN" altLang="en-US" sz="1800" b="1" noProof="1">
              <a:solidFill>
                <a:schemeClr val="tx1"/>
              </a:solidFill>
              <a:latin typeface="方正仿宋简体" pitchFamily="2" charset="-122"/>
              <a:ea typeface="方正仿宋简体" pitchFamily="2" charset="-122"/>
            </a:endParaRPr>
          </a:p>
        </p:txBody>
      </p:sp>
      <p:cxnSp>
        <p:nvCxnSpPr>
          <p:cNvPr id="29" name="直接箭头连接符 28"/>
          <p:cNvCxnSpPr>
            <a:stCxn id="24" idx="3"/>
            <a:endCxn id="27" idx="1"/>
          </p:cNvCxnSpPr>
          <p:nvPr/>
        </p:nvCxnSpPr>
        <p:spPr>
          <a:xfrm flipV="1">
            <a:off x="4658326" y="3983666"/>
            <a:ext cx="369447" cy="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0" name="圆角矩形 29"/>
          <p:cNvSpPr/>
          <p:nvPr/>
        </p:nvSpPr>
        <p:spPr>
          <a:xfrm>
            <a:off x="7467026" y="3595910"/>
            <a:ext cx="1571636" cy="775509"/>
          </a:xfrm>
          <a:prstGeom prst="roundRect">
            <a:avLst/>
          </a:prstGeom>
          <a:solidFill>
            <a:srgbClr val="9CBA0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zh-CN" altLang="en-US" sz="1400" b="1" noProof="1" smtClean="0">
                <a:solidFill>
                  <a:schemeClr val="tx1"/>
                </a:solidFill>
                <a:latin typeface="方正仿宋简体" pitchFamily="2" charset="-122"/>
                <a:ea typeface="方正仿宋简体" pitchFamily="2" charset="-122"/>
              </a:rPr>
              <a:t>镇政府</a:t>
            </a:r>
            <a:r>
              <a:rPr lang="zh-CN" altLang="en-US" sz="1400" b="1" noProof="1" smtClean="0">
                <a:solidFill>
                  <a:schemeClr val="tx1"/>
                </a:solidFill>
                <a:latin typeface="方正仿宋简体" pitchFamily="2" charset="-122"/>
                <a:ea typeface="方正仿宋简体" pitchFamily="2" charset="-122"/>
              </a:rPr>
              <a:t>（街道办）</a:t>
            </a:r>
            <a:r>
              <a:rPr lang="en-US" altLang="zh-CN" sz="1400" b="1" noProof="1" smtClean="0">
                <a:solidFill>
                  <a:schemeClr val="tx1"/>
                </a:solidFill>
                <a:latin typeface="方正仿宋简体" pitchFamily="2" charset="-122"/>
                <a:ea typeface="方正仿宋简体" pitchFamily="2" charset="-122"/>
              </a:rPr>
              <a:t>10</a:t>
            </a:r>
            <a:r>
              <a:rPr lang="zh-CN" altLang="en-US" sz="1400" b="1" noProof="1" smtClean="0">
                <a:solidFill>
                  <a:schemeClr val="tx1"/>
                </a:solidFill>
                <a:latin typeface="方正仿宋简体" pitchFamily="2" charset="-122"/>
                <a:ea typeface="方正仿宋简体" pitchFamily="2" charset="-122"/>
              </a:rPr>
              <a:t>个工作日内入户调查</a:t>
            </a:r>
            <a:endParaRPr lang="zh-CN" altLang="en-US" sz="1400" b="1" noProof="1">
              <a:solidFill>
                <a:schemeClr val="tx1"/>
              </a:solidFill>
              <a:latin typeface="方正仿宋简体" pitchFamily="2" charset="-122"/>
              <a:ea typeface="方正仿宋简体" pitchFamily="2" charset="-122"/>
            </a:endParaRPr>
          </a:p>
        </p:txBody>
      </p:sp>
      <p:cxnSp>
        <p:nvCxnSpPr>
          <p:cNvPr id="32" name="直接箭头连接符 31"/>
          <p:cNvCxnSpPr>
            <a:stCxn id="27" idx="3"/>
            <a:endCxn id="30" idx="1"/>
          </p:cNvCxnSpPr>
          <p:nvPr/>
        </p:nvCxnSpPr>
        <p:spPr>
          <a:xfrm flipV="1">
            <a:off x="7242351" y="3983665"/>
            <a:ext cx="224675" cy="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8" name="圆角矩形 37"/>
          <p:cNvSpPr/>
          <p:nvPr/>
        </p:nvSpPr>
        <p:spPr>
          <a:xfrm>
            <a:off x="9602228" y="3684981"/>
            <a:ext cx="1857388" cy="775509"/>
          </a:xfrm>
          <a:prstGeom prst="roundRect">
            <a:avLst/>
          </a:prstGeom>
          <a:solidFill>
            <a:srgbClr val="9CBA0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zh-CN" altLang="en-US" sz="1400" b="1" noProof="1" smtClean="0">
                <a:solidFill>
                  <a:schemeClr val="tx1"/>
                </a:solidFill>
                <a:latin typeface="方正仿宋简体" pitchFamily="2" charset="-122"/>
                <a:ea typeface="方正仿宋简体" pitchFamily="2" charset="-122"/>
              </a:rPr>
              <a:t>符合条件的，</a:t>
            </a:r>
            <a:r>
              <a:rPr lang="en-US" altLang="zh-CN" sz="1400" b="1" noProof="1" smtClean="0">
                <a:solidFill>
                  <a:schemeClr val="tx1"/>
                </a:solidFill>
                <a:latin typeface="方正仿宋简体" pitchFamily="2" charset="-122"/>
                <a:ea typeface="方正仿宋简体" pitchFamily="2" charset="-122"/>
              </a:rPr>
              <a:t>3</a:t>
            </a:r>
            <a:r>
              <a:rPr lang="zh-CN" altLang="en-US" sz="1400" b="1" noProof="1" smtClean="0">
                <a:solidFill>
                  <a:schemeClr val="tx1"/>
                </a:solidFill>
                <a:latin typeface="方正仿宋简体" pitchFamily="2" charset="-122"/>
                <a:ea typeface="方正仿宋简体" pitchFamily="2" charset="-122"/>
              </a:rPr>
              <a:t>个工作日内，提出审核意见，并公示</a:t>
            </a:r>
            <a:r>
              <a:rPr lang="en-US" altLang="zh-CN" sz="1400" b="1" noProof="1" smtClean="0">
                <a:solidFill>
                  <a:schemeClr val="tx1"/>
                </a:solidFill>
                <a:latin typeface="方正仿宋简体" pitchFamily="2" charset="-122"/>
                <a:ea typeface="方正仿宋简体" pitchFamily="2" charset="-122"/>
              </a:rPr>
              <a:t>5</a:t>
            </a:r>
            <a:r>
              <a:rPr lang="zh-CN" altLang="en-US" sz="1400" b="1" noProof="1" smtClean="0">
                <a:solidFill>
                  <a:schemeClr val="tx1"/>
                </a:solidFill>
                <a:latin typeface="方正仿宋简体" pitchFamily="2" charset="-122"/>
                <a:ea typeface="方正仿宋简体" pitchFamily="2" charset="-122"/>
              </a:rPr>
              <a:t>日</a:t>
            </a:r>
            <a:endParaRPr lang="zh-CN" altLang="en-US" sz="1400" b="1" noProof="1">
              <a:solidFill>
                <a:schemeClr val="tx1"/>
              </a:solidFill>
              <a:latin typeface="方正仿宋简体" pitchFamily="2" charset="-122"/>
              <a:ea typeface="方正仿宋简体" pitchFamily="2" charset="-122"/>
            </a:endParaRPr>
          </a:p>
        </p:txBody>
      </p:sp>
      <p:cxnSp>
        <p:nvCxnSpPr>
          <p:cNvPr id="40" name="直接箭头连接符 39"/>
          <p:cNvCxnSpPr>
            <a:stCxn id="30" idx="3"/>
            <a:endCxn id="38" idx="1"/>
          </p:cNvCxnSpPr>
          <p:nvPr/>
        </p:nvCxnSpPr>
        <p:spPr>
          <a:xfrm>
            <a:off x="9038662" y="3983665"/>
            <a:ext cx="563566" cy="8907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1" name="圆角矩形 40"/>
          <p:cNvSpPr/>
          <p:nvPr/>
        </p:nvSpPr>
        <p:spPr>
          <a:xfrm>
            <a:off x="7885125" y="5198164"/>
            <a:ext cx="1500198" cy="775509"/>
          </a:xfrm>
          <a:prstGeom prst="roundRect">
            <a:avLst/>
          </a:prstGeom>
          <a:solidFill>
            <a:srgbClr val="9CBA0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altLang="zh-CN" sz="1400" b="1" noProof="1" smtClean="0">
                <a:solidFill>
                  <a:schemeClr val="tx1"/>
                </a:solidFill>
                <a:latin typeface="方正仿宋简体" pitchFamily="2" charset="-122"/>
                <a:ea typeface="方正仿宋简体" pitchFamily="2" charset="-122"/>
              </a:rPr>
              <a:t>3</a:t>
            </a:r>
            <a:r>
              <a:rPr lang="zh-CN" altLang="en-US" sz="1400" b="1" noProof="1" smtClean="0">
                <a:solidFill>
                  <a:schemeClr val="tx1"/>
                </a:solidFill>
                <a:latin typeface="方正仿宋简体" pitchFamily="2" charset="-122"/>
                <a:ea typeface="方正仿宋简体" pitchFamily="2" charset="-122"/>
              </a:rPr>
              <a:t>个工作日内，上报</a:t>
            </a:r>
            <a:r>
              <a:rPr lang="zh-CN" altLang="en-US" sz="1400" b="1" noProof="1" smtClean="0">
                <a:solidFill>
                  <a:schemeClr val="tx1"/>
                </a:solidFill>
                <a:latin typeface="方正仿宋简体" pitchFamily="2" charset="-122"/>
                <a:ea typeface="方正仿宋简体" pitchFamily="2" charset="-122"/>
              </a:rPr>
              <a:t>市民政部</a:t>
            </a:r>
            <a:r>
              <a:rPr lang="zh-CN" altLang="en-US" sz="1400" b="1" noProof="1" smtClean="0">
                <a:solidFill>
                  <a:schemeClr val="tx1"/>
                </a:solidFill>
                <a:latin typeface="方正仿宋简体" pitchFamily="2" charset="-122"/>
                <a:ea typeface="方正仿宋简体" pitchFamily="2" charset="-122"/>
              </a:rPr>
              <a:t>门</a:t>
            </a:r>
            <a:endParaRPr lang="zh-CN" altLang="en-US" sz="1400" b="1" noProof="1">
              <a:solidFill>
                <a:schemeClr val="tx1"/>
              </a:solidFill>
              <a:latin typeface="方正仿宋简体" pitchFamily="2" charset="-122"/>
              <a:ea typeface="方正仿宋简体" pitchFamily="2" charset="-122"/>
            </a:endParaRPr>
          </a:p>
        </p:txBody>
      </p:sp>
      <p:cxnSp>
        <p:nvCxnSpPr>
          <p:cNvPr id="46" name="直接箭头连接符 45"/>
          <p:cNvCxnSpPr>
            <a:stCxn id="38" idx="2"/>
            <a:endCxn id="41" idx="0"/>
          </p:cNvCxnSpPr>
          <p:nvPr/>
        </p:nvCxnSpPr>
        <p:spPr>
          <a:xfrm flipH="1">
            <a:off x="8635224" y="4460490"/>
            <a:ext cx="1895698" cy="73767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3" name="圆角矩形 52"/>
          <p:cNvSpPr/>
          <p:nvPr/>
        </p:nvSpPr>
        <p:spPr>
          <a:xfrm>
            <a:off x="10224336" y="4987383"/>
            <a:ext cx="1857388" cy="775509"/>
          </a:xfrm>
          <a:prstGeom prst="roundRect">
            <a:avLst>
              <a:gd name="adj" fmla="val 18123"/>
            </a:avLst>
          </a:prstGeom>
          <a:solidFill>
            <a:srgbClr val="9CBA0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zh-CN" altLang="en-US" sz="1400" b="1" noProof="1" smtClean="0">
                <a:solidFill>
                  <a:schemeClr val="tx1"/>
                </a:solidFill>
                <a:latin typeface="方正仿宋简体" pitchFamily="2" charset="-122"/>
                <a:ea typeface="方正仿宋简体" pitchFamily="2" charset="-122"/>
              </a:rPr>
              <a:t>镇</a:t>
            </a:r>
            <a:r>
              <a:rPr lang="zh-CN" altLang="en-US" sz="1400" b="1" noProof="1">
                <a:solidFill>
                  <a:schemeClr val="tx1"/>
                </a:solidFill>
                <a:latin typeface="方正仿宋简体" pitchFamily="2" charset="-122"/>
                <a:ea typeface="方正仿宋简体" pitchFamily="2" charset="-122"/>
              </a:rPr>
              <a:t>政</a:t>
            </a:r>
            <a:r>
              <a:rPr lang="zh-CN" altLang="en-US" sz="1400" b="1" noProof="1" smtClean="0">
                <a:solidFill>
                  <a:schemeClr val="tx1"/>
                </a:solidFill>
                <a:latin typeface="方正仿宋简体" pitchFamily="2" charset="-122"/>
                <a:ea typeface="方正仿宋简体" pitchFamily="2" charset="-122"/>
              </a:rPr>
              <a:t>府</a:t>
            </a:r>
            <a:r>
              <a:rPr lang="zh-CN" altLang="en-US" sz="1400" b="1" noProof="1" smtClean="0">
                <a:solidFill>
                  <a:schemeClr val="tx1"/>
                </a:solidFill>
                <a:latin typeface="方正仿宋简体" pitchFamily="2" charset="-122"/>
                <a:ea typeface="方正仿宋简体" pitchFamily="2" charset="-122"/>
              </a:rPr>
              <a:t>（街道办）组织民主评议</a:t>
            </a:r>
            <a:endParaRPr lang="zh-CN" altLang="en-US" sz="1400" b="1" noProof="1">
              <a:solidFill>
                <a:schemeClr val="tx1"/>
              </a:solidFill>
              <a:latin typeface="方正仿宋简体" pitchFamily="2" charset="-122"/>
              <a:ea typeface="方正仿宋简体" pitchFamily="2" charset="-122"/>
            </a:endParaRPr>
          </a:p>
        </p:txBody>
      </p:sp>
      <p:sp>
        <p:nvSpPr>
          <p:cNvPr id="54" name="TextBox 53"/>
          <p:cNvSpPr txBox="1"/>
          <p:nvPr/>
        </p:nvSpPr>
        <p:spPr>
          <a:xfrm>
            <a:off x="8851374" y="4488555"/>
            <a:ext cx="785818" cy="307777"/>
          </a:xfrm>
          <a:prstGeom prst="rect">
            <a:avLst/>
          </a:prstGeom>
          <a:noFill/>
        </p:spPr>
        <p:txBody>
          <a:bodyPr wrap="square" rtlCol="0">
            <a:spAutoFit/>
          </a:bodyPr>
          <a:lstStyle/>
          <a:p>
            <a:r>
              <a:rPr lang="zh-CN" altLang="en-US" sz="1400" dirty="0" smtClean="0">
                <a:latin typeface="方正仿宋简体" pitchFamily="2" charset="-122"/>
                <a:ea typeface="方正仿宋简体" pitchFamily="2" charset="-122"/>
              </a:rPr>
              <a:t>无异议</a:t>
            </a:r>
            <a:endParaRPr lang="zh-CN" altLang="en-US" sz="1400" dirty="0">
              <a:latin typeface="方正仿宋简体" pitchFamily="2" charset="-122"/>
              <a:ea typeface="方正仿宋简体" pitchFamily="2" charset="-122"/>
            </a:endParaRPr>
          </a:p>
        </p:txBody>
      </p:sp>
      <p:cxnSp>
        <p:nvCxnSpPr>
          <p:cNvPr id="58" name="直接箭头连接符 57"/>
          <p:cNvCxnSpPr>
            <a:stCxn id="38" idx="2"/>
          </p:cNvCxnSpPr>
          <p:nvPr/>
        </p:nvCxnSpPr>
        <p:spPr>
          <a:xfrm>
            <a:off x="10530922" y="4460490"/>
            <a:ext cx="616917" cy="52507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9" name="TextBox 58"/>
          <p:cNvSpPr txBox="1"/>
          <p:nvPr/>
        </p:nvSpPr>
        <p:spPr>
          <a:xfrm>
            <a:off x="10561030" y="4488554"/>
            <a:ext cx="1071570" cy="307777"/>
          </a:xfrm>
          <a:prstGeom prst="rect">
            <a:avLst/>
          </a:prstGeom>
          <a:noFill/>
        </p:spPr>
        <p:txBody>
          <a:bodyPr wrap="square" rtlCol="0">
            <a:spAutoFit/>
          </a:bodyPr>
          <a:lstStyle/>
          <a:p>
            <a:r>
              <a:rPr lang="zh-CN" altLang="en-US" sz="1400" dirty="0" smtClean="0">
                <a:latin typeface="方正仿宋简体" pitchFamily="2" charset="-122"/>
                <a:ea typeface="方正仿宋简体" pitchFamily="2" charset="-122"/>
              </a:rPr>
              <a:t>   有异议</a:t>
            </a:r>
            <a:endParaRPr lang="zh-CN" altLang="en-US" sz="1400" dirty="0">
              <a:latin typeface="方正仿宋简体" pitchFamily="2" charset="-122"/>
              <a:ea typeface="方正仿宋简体" pitchFamily="2" charset="-122"/>
            </a:endParaRPr>
          </a:p>
        </p:txBody>
      </p:sp>
      <p:cxnSp>
        <p:nvCxnSpPr>
          <p:cNvPr id="73" name="直接箭头连接符 72"/>
          <p:cNvCxnSpPr>
            <a:stCxn id="53" idx="1"/>
            <a:endCxn id="41" idx="3"/>
          </p:cNvCxnSpPr>
          <p:nvPr/>
        </p:nvCxnSpPr>
        <p:spPr>
          <a:xfrm flipH="1">
            <a:off x="9385323" y="5375138"/>
            <a:ext cx="839013" cy="21078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4" name="TextBox 73"/>
          <p:cNvSpPr txBox="1"/>
          <p:nvPr/>
        </p:nvSpPr>
        <p:spPr>
          <a:xfrm>
            <a:off x="9295642" y="5174363"/>
            <a:ext cx="928694" cy="307777"/>
          </a:xfrm>
          <a:prstGeom prst="rect">
            <a:avLst/>
          </a:prstGeom>
          <a:noFill/>
        </p:spPr>
        <p:txBody>
          <a:bodyPr wrap="square" rtlCol="0">
            <a:spAutoFit/>
          </a:bodyPr>
          <a:lstStyle/>
          <a:p>
            <a:r>
              <a:rPr lang="zh-CN" altLang="en-US" sz="1400" dirty="0" smtClean="0">
                <a:latin typeface="方正仿宋简体" pitchFamily="2" charset="-122"/>
                <a:ea typeface="方正仿宋简体" pitchFamily="2" charset="-122"/>
              </a:rPr>
              <a:t>符合条件</a:t>
            </a:r>
            <a:endParaRPr lang="zh-CN" altLang="en-US" sz="1400" dirty="0">
              <a:latin typeface="方正仿宋简体" pitchFamily="2" charset="-122"/>
              <a:ea typeface="方正仿宋简体" pitchFamily="2" charset="-122"/>
            </a:endParaRPr>
          </a:p>
        </p:txBody>
      </p:sp>
      <p:sp>
        <p:nvSpPr>
          <p:cNvPr id="75" name="圆角矩形 74"/>
          <p:cNvSpPr/>
          <p:nvPr/>
        </p:nvSpPr>
        <p:spPr>
          <a:xfrm>
            <a:off x="7956563" y="6182582"/>
            <a:ext cx="1500198" cy="572274"/>
          </a:xfrm>
          <a:prstGeom prst="roundRect">
            <a:avLst>
              <a:gd name="adj" fmla="val 18123"/>
            </a:avLst>
          </a:prstGeom>
          <a:solidFill>
            <a:srgbClr val="9CBA0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altLang="zh-CN" sz="1400" b="1" noProof="1" smtClean="0">
                <a:solidFill>
                  <a:schemeClr val="tx1"/>
                </a:solidFill>
                <a:latin typeface="方正仿宋简体" pitchFamily="2" charset="-122"/>
                <a:ea typeface="方正仿宋简体" pitchFamily="2" charset="-122"/>
              </a:rPr>
              <a:t>3</a:t>
            </a:r>
            <a:r>
              <a:rPr lang="zh-CN" altLang="en-US" sz="1400" b="1" noProof="1" smtClean="0">
                <a:solidFill>
                  <a:schemeClr val="tx1"/>
                </a:solidFill>
                <a:latin typeface="方正仿宋简体" pitchFamily="2" charset="-122"/>
                <a:ea typeface="方正仿宋简体" pitchFamily="2" charset="-122"/>
              </a:rPr>
              <a:t>个工作日内，</a:t>
            </a:r>
            <a:endParaRPr lang="en-US" altLang="zh-CN" sz="1400" b="1" noProof="1" smtClean="0">
              <a:solidFill>
                <a:schemeClr val="tx1"/>
              </a:solidFill>
              <a:latin typeface="方正仿宋简体" pitchFamily="2" charset="-122"/>
              <a:ea typeface="方正仿宋简体" pitchFamily="2" charset="-122"/>
            </a:endParaRPr>
          </a:p>
          <a:p>
            <a:pPr>
              <a:defRPr/>
            </a:pPr>
            <a:r>
              <a:rPr lang="zh-CN" altLang="en-US" sz="1400" b="1" noProof="1" smtClean="0">
                <a:solidFill>
                  <a:schemeClr val="tx1"/>
                </a:solidFill>
                <a:latin typeface="方正仿宋简体" pitchFamily="2" charset="-122"/>
                <a:ea typeface="方正仿宋简体" pitchFamily="2" charset="-122"/>
              </a:rPr>
              <a:t>书面告知申请人</a:t>
            </a:r>
            <a:endParaRPr lang="zh-CN" altLang="en-US" sz="1400" b="1" noProof="1">
              <a:solidFill>
                <a:schemeClr val="tx1"/>
              </a:solidFill>
              <a:latin typeface="方正仿宋简体" pitchFamily="2" charset="-122"/>
              <a:ea typeface="方正仿宋简体" pitchFamily="2" charset="-122"/>
            </a:endParaRPr>
          </a:p>
        </p:txBody>
      </p:sp>
      <p:sp>
        <p:nvSpPr>
          <p:cNvPr id="80" name="TextBox 79"/>
          <p:cNvSpPr txBox="1"/>
          <p:nvPr/>
        </p:nvSpPr>
        <p:spPr>
          <a:xfrm>
            <a:off x="9840548" y="6068857"/>
            <a:ext cx="1143008" cy="307777"/>
          </a:xfrm>
          <a:prstGeom prst="rect">
            <a:avLst/>
          </a:prstGeom>
          <a:noFill/>
        </p:spPr>
        <p:txBody>
          <a:bodyPr wrap="square" rtlCol="0">
            <a:spAutoFit/>
          </a:bodyPr>
          <a:lstStyle/>
          <a:p>
            <a:r>
              <a:rPr lang="zh-CN" altLang="en-US" sz="1400" dirty="0" smtClean="0">
                <a:latin typeface="方正仿宋简体" pitchFamily="2" charset="-122"/>
                <a:ea typeface="方正仿宋简体" pitchFamily="2" charset="-122"/>
              </a:rPr>
              <a:t>不符合条件</a:t>
            </a:r>
            <a:endParaRPr lang="zh-CN" altLang="en-US" sz="1400" dirty="0">
              <a:latin typeface="方正仿宋简体" pitchFamily="2" charset="-122"/>
              <a:ea typeface="方正仿宋简体" pitchFamily="2" charset="-122"/>
            </a:endParaRPr>
          </a:p>
        </p:txBody>
      </p:sp>
      <p:sp>
        <p:nvSpPr>
          <p:cNvPr id="85" name="圆角矩形 84"/>
          <p:cNvSpPr/>
          <p:nvPr/>
        </p:nvSpPr>
        <p:spPr>
          <a:xfrm>
            <a:off x="5904418" y="5314111"/>
            <a:ext cx="1500198" cy="775509"/>
          </a:xfrm>
          <a:prstGeom prst="roundRect">
            <a:avLst/>
          </a:prstGeom>
          <a:solidFill>
            <a:srgbClr val="9CBA0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zh-CN" altLang="en-US" sz="1400" b="1" noProof="1" smtClean="0">
                <a:solidFill>
                  <a:schemeClr val="tx1"/>
                </a:solidFill>
                <a:latin typeface="方正仿宋简体" pitchFamily="2" charset="-122"/>
                <a:ea typeface="方正仿宋简体" pitchFamily="2" charset="-122"/>
              </a:rPr>
              <a:t>市民政部</a:t>
            </a:r>
            <a:r>
              <a:rPr lang="zh-CN" altLang="en-US" sz="1400" b="1" noProof="1" smtClean="0">
                <a:solidFill>
                  <a:schemeClr val="tx1"/>
                </a:solidFill>
                <a:latin typeface="方正仿宋简体" pitchFamily="2" charset="-122"/>
                <a:ea typeface="方正仿宋简体" pitchFamily="2" charset="-122"/>
              </a:rPr>
              <a:t>门</a:t>
            </a:r>
            <a:r>
              <a:rPr lang="en-US" altLang="zh-CN" sz="1400" b="1" noProof="1" smtClean="0">
                <a:solidFill>
                  <a:schemeClr val="tx1"/>
                </a:solidFill>
                <a:latin typeface="方正仿宋简体" pitchFamily="2" charset="-122"/>
                <a:ea typeface="方正仿宋简体" pitchFamily="2" charset="-122"/>
              </a:rPr>
              <a:t>5</a:t>
            </a:r>
            <a:r>
              <a:rPr lang="zh-CN" altLang="en-US" sz="1400" b="1" noProof="1" smtClean="0">
                <a:solidFill>
                  <a:schemeClr val="tx1"/>
                </a:solidFill>
                <a:latin typeface="方正仿宋简体" pitchFamily="2" charset="-122"/>
                <a:ea typeface="方正仿宋简体" pitchFamily="2" charset="-122"/>
              </a:rPr>
              <a:t>个工作日内完成审核。</a:t>
            </a:r>
            <a:endParaRPr lang="zh-CN" altLang="en-US" sz="1400" b="1" noProof="1">
              <a:solidFill>
                <a:schemeClr val="tx1"/>
              </a:solidFill>
              <a:latin typeface="方正仿宋简体" pitchFamily="2" charset="-122"/>
              <a:ea typeface="方正仿宋简体" pitchFamily="2" charset="-122"/>
            </a:endParaRPr>
          </a:p>
        </p:txBody>
      </p:sp>
      <p:cxnSp>
        <p:nvCxnSpPr>
          <p:cNvPr id="92" name="直接箭头连接符 91"/>
          <p:cNvCxnSpPr>
            <a:stCxn id="53" idx="1"/>
            <a:endCxn id="75" idx="3"/>
          </p:cNvCxnSpPr>
          <p:nvPr/>
        </p:nvCxnSpPr>
        <p:spPr>
          <a:xfrm flipH="1">
            <a:off x="9456761" y="5375138"/>
            <a:ext cx="767575" cy="109358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4" name="直接箭头连接符 93"/>
          <p:cNvCxnSpPr>
            <a:stCxn id="41" idx="1"/>
            <a:endCxn id="85" idx="3"/>
          </p:cNvCxnSpPr>
          <p:nvPr/>
        </p:nvCxnSpPr>
        <p:spPr>
          <a:xfrm flipH="1">
            <a:off x="7404616" y="5585919"/>
            <a:ext cx="480509" cy="115947"/>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5" name="圆角矩形 94"/>
          <p:cNvSpPr/>
          <p:nvPr/>
        </p:nvSpPr>
        <p:spPr>
          <a:xfrm>
            <a:off x="3643828" y="4710534"/>
            <a:ext cx="1643074" cy="775509"/>
          </a:xfrm>
          <a:prstGeom prst="roundRect">
            <a:avLst/>
          </a:prstGeom>
          <a:solidFill>
            <a:srgbClr val="9CBA0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zh-CN" altLang="en-US" sz="1400" b="1" noProof="1" smtClean="0">
                <a:solidFill>
                  <a:schemeClr val="tx1"/>
                </a:solidFill>
                <a:latin typeface="方正仿宋简体" pitchFamily="2" charset="-122"/>
                <a:ea typeface="方正仿宋简体" pitchFamily="2" charset="-122"/>
              </a:rPr>
              <a:t>核准救助金额，并由</a:t>
            </a:r>
            <a:r>
              <a:rPr lang="zh-CN" altLang="en-US" sz="1400" b="1" noProof="1" smtClean="0">
                <a:solidFill>
                  <a:schemeClr val="tx1"/>
                </a:solidFill>
                <a:latin typeface="方正仿宋简体" pitchFamily="2" charset="-122"/>
                <a:ea typeface="方正仿宋简体" pitchFamily="2" charset="-122"/>
              </a:rPr>
              <a:t>镇政府</a:t>
            </a:r>
            <a:r>
              <a:rPr lang="zh-CN" altLang="en-US" sz="1400" b="1" noProof="1" smtClean="0">
                <a:solidFill>
                  <a:schemeClr val="tx1"/>
                </a:solidFill>
                <a:latin typeface="方正仿宋简体" pitchFamily="2" charset="-122"/>
                <a:ea typeface="方正仿宋简体" pitchFamily="2" charset="-122"/>
              </a:rPr>
              <a:t>（街道办）公示</a:t>
            </a:r>
            <a:endParaRPr lang="zh-CN" altLang="en-US" sz="1400" b="1" noProof="1">
              <a:solidFill>
                <a:schemeClr val="tx1"/>
              </a:solidFill>
              <a:latin typeface="方正仿宋简体" pitchFamily="2" charset="-122"/>
              <a:ea typeface="方正仿宋简体" pitchFamily="2" charset="-122"/>
            </a:endParaRPr>
          </a:p>
        </p:txBody>
      </p:sp>
      <p:sp>
        <p:nvSpPr>
          <p:cNvPr id="96" name="圆角矩形 95"/>
          <p:cNvSpPr/>
          <p:nvPr/>
        </p:nvSpPr>
        <p:spPr>
          <a:xfrm>
            <a:off x="3619449" y="5750694"/>
            <a:ext cx="1643074" cy="785818"/>
          </a:xfrm>
          <a:prstGeom prst="roundRect">
            <a:avLst/>
          </a:prstGeom>
          <a:solidFill>
            <a:srgbClr val="9CBA0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zh-CN" altLang="en-US" sz="1400" b="1" noProof="1" smtClean="0">
                <a:solidFill>
                  <a:schemeClr val="tx1"/>
                </a:solidFill>
                <a:latin typeface="方正仿宋简体" pitchFamily="2" charset="-122"/>
                <a:ea typeface="方正仿宋简体" pitchFamily="2" charset="-122"/>
              </a:rPr>
              <a:t>退回并书面告知申请人</a:t>
            </a:r>
            <a:endParaRPr lang="zh-CN" altLang="en-US" sz="1400" b="1" noProof="1">
              <a:solidFill>
                <a:schemeClr val="tx1"/>
              </a:solidFill>
              <a:latin typeface="方正仿宋简体" pitchFamily="2" charset="-122"/>
              <a:ea typeface="方正仿宋简体" pitchFamily="2" charset="-122"/>
            </a:endParaRPr>
          </a:p>
        </p:txBody>
      </p:sp>
      <p:cxnSp>
        <p:nvCxnSpPr>
          <p:cNvPr id="98" name="直接箭头连接符 97"/>
          <p:cNvCxnSpPr>
            <a:stCxn id="85" idx="1"/>
            <a:endCxn id="95" idx="3"/>
          </p:cNvCxnSpPr>
          <p:nvPr/>
        </p:nvCxnSpPr>
        <p:spPr>
          <a:xfrm flipH="1" flipV="1">
            <a:off x="5286902" y="5098289"/>
            <a:ext cx="617516" cy="603577"/>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0" name="直接箭头连接符 99"/>
          <p:cNvCxnSpPr>
            <a:stCxn id="85" idx="1"/>
            <a:endCxn id="96" idx="3"/>
          </p:cNvCxnSpPr>
          <p:nvPr/>
        </p:nvCxnSpPr>
        <p:spPr>
          <a:xfrm flipH="1">
            <a:off x="5262523" y="5701866"/>
            <a:ext cx="641895" cy="441737"/>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4" name="TextBox 103"/>
          <p:cNvSpPr txBox="1"/>
          <p:nvPr/>
        </p:nvSpPr>
        <p:spPr>
          <a:xfrm>
            <a:off x="5381945" y="4842035"/>
            <a:ext cx="571504" cy="461665"/>
          </a:xfrm>
          <a:prstGeom prst="rect">
            <a:avLst/>
          </a:prstGeom>
          <a:noFill/>
        </p:spPr>
        <p:txBody>
          <a:bodyPr wrap="square" rtlCol="0">
            <a:spAutoFit/>
          </a:bodyPr>
          <a:lstStyle/>
          <a:p>
            <a:r>
              <a:rPr lang="zh-CN" altLang="en-US" sz="1200" dirty="0" smtClean="0">
                <a:latin typeface="方正仿宋简体" pitchFamily="2" charset="-122"/>
                <a:ea typeface="方正仿宋简体" pitchFamily="2" charset="-122"/>
              </a:rPr>
              <a:t>符合条件</a:t>
            </a:r>
            <a:endParaRPr lang="zh-CN" altLang="en-US" sz="1200" dirty="0">
              <a:latin typeface="方正仿宋简体" pitchFamily="2" charset="-122"/>
              <a:ea typeface="方正仿宋简体" pitchFamily="2" charset="-122"/>
            </a:endParaRPr>
          </a:p>
        </p:txBody>
      </p:sp>
      <p:sp>
        <p:nvSpPr>
          <p:cNvPr id="105" name="TextBox 104"/>
          <p:cNvSpPr txBox="1"/>
          <p:nvPr/>
        </p:nvSpPr>
        <p:spPr>
          <a:xfrm>
            <a:off x="5384795" y="6024177"/>
            <a:ext cx="642942" cy="461665"/>
          </a:xfrm>
          <a:prstGeom prst="rect">
            <a:avLst/>
          </a:prstGeom>
          <a:noFill/>
        </p:spPr>
        <p:txBody>
          <a:bodyPr wrap="square" rtlCol="0">
            <a:spAutoFit/>
          </a:bodyPr>
          <a:lstStyle/>
          <a:p>
            <a:r>
              <a:rPr lang="zh-CN" altLang="en-US" sz="1200" dirty="0" smtClean="0">
                <a:latin typeface="方正仿宋简体" pitchFamily="2" charset="-122"/>
                <a:ea typeface="方正仿宋简体" pitchFamily="2" charset="-122"/>
              </a:rPr>
              <a:t>不符合条件</a:t>
            </a:r>
            <a:endParaRPr lang="zh-CN" altLang="en-US" sz="1200" dirty="0">
              <a:latin typeface="方正仿宋简体" pitchFamily="2" charset="-122"/>
              <a:ea typeface="方正仿宋简体" pitchFamily="2" charset="-122"/>
            </a:endParaRPr>
          </a:p>
        </p:txBody>
      </p:sp>
      <p:sp>
        <p:nvSpPr>
          <p:cNvPr id="125" name="圆角矩形 124"/>
          <p:cNvSpPr/>
          <p:nvPr/>
        </p:nvSpPr>
        <p:spPr>
          <a:xfrm>
            <a:off x="1119459" y="4876693"/>
            <a:ext cx="1428760" cy="642942"/>
          </a:xfrm>
          <a:prstGeom prst="roundRect">
            <a:avLst/>
          </a:prstGeom>
          <a:solidFill>
            <a:srgbClr val="9CBA0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zh-CN" altLang="en-US" sz="1400" b="1" noProof="1" smtClean="0">
                <a:solidFill>
                  <a:schemeClr val="tx1"/>
                </a:solidFill>
                <a:latin typeface="方正仿宋简体" pitchFamily="2" charset="-122"/>
                <a:ea typeface="方正仿宋简体" pitchFamily="2" charset="-122"/>
              </a:rPr>
              <a:t>提请财政部门拨付医疗救助金</a:t>
            </a:r>
            <a:endParaRPr lang="zh-CN" altLang="en-US" sz="1400" b="1" noProof="1">
              <a:solidFill>
                <a:schemeClr val="tx1"/>
              </a:solidFill>
              <a:latin typeface="方正仿宋简体" pitchFamily="2" charset="-122"/>
              <a:ea typeface="方正仿宋简体" pitchFamily="2" charset="-122"/>
            </a:endParaRPr>
          </a:p>
        </p:txBody>
      </p:sp>
      <p:cxnSp>
        <p:nvCxnSpPr>
          <p:cNvPr id="129" name="直接箭头连接符 128"/>
          <p:cNvCxnSpPr>
            <a:stCxn id="95" idx="1"/>
            <a:endCxn id="125" idx="3"/>
          </p:cNvCxnSpPr>
          <p:nvPr/>
        </p:nvCxnSpPr>
        <p:spPr>
          <a:xfrm flipH="1">
            <a:off x="2548219" y="5098289"/>
            <a:ext cx="1095609" cy="9987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31" name="TextBox 130"/>
          <p:cNvSpPr txBox="1"/>
          <p:nvPr/>
        </p:nvSpPr>
        <p:spPr>
          <a:xfrm>
            <a:off x="2670151" y="5144306"/>
            <a:ext cx="785818" cy="307777"/>
          </a:xfrm>
          <a:prstGeom prst="rect">
            <a:avLst/>
          </a:prstGeom>
          <a:noFill/>
        </p:spPr>
        <p:txBody>
          <a:bodyPr wrap="square" rtlCol="0">
            <a:spAutoFit/>
          </a:bodyPr>
          <a:lstStyle/>
          <a:p>
            <a:r>
              <a:rPr lang="zh-CN" altLang="en-US" sz="1400" dirty="0" smtClean="0">
                <a:latin typeface="方正仿宋简体" pitchFamily="2" charset="-122"/>
                <a:ea typeface="方正仿宋简体" pitchFamily="2" charset="-122"/>
              </a:rPr>
              <a:t>无异议</a:t>
            </a:r>
            <a:endParaRPr lang="zh-CN" altLang="en-US" sz="1400" dirty="0">
              <a:latin typeface="方正仿宋简体" pitchFamily="2" charset="-122"/>
              <a:ea typeface="方正仿宋简体" pitchFamily="2" charset="-122"/>
            </a:endParaRPr>
          </a:p>
        </p:txBody>
      </p:sp>
      <p:sp>
        <p:nvSpPr>
          <p:cNvPr id="132" name="圆角矩形 131"/>
          <p:cNvSpPr/>
          <p:nvPr/>
        </p:nvSpPr>
        <p:spPr>
          <a:xfrm>
            <a:off x="2098647" y="6144438"/>
            <a:ext cx="928694" cy="500066"/>
          </a:xfrm>
          <a:prstGeom prst="roundRect">
            <a:avLst/>
          </a:prstGeom>
          <a:solidFill>
            <a:srgbClr val="9CBA0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1400" b="1" noProof="1" smtClean="0">
                <a:solidFill>
                  <a:schemeClr val="tx1"/>
                </a:solidFill>
                <a:latin typeface="方正仿宋简体" pitchFamily="2" charset="-122"/>
                <a:ea typeface="方正仿宋简体" pitchFamily="2" charset="-122"/>
              </a:rPr>
              <a:t>重新组织核查</a:t>
            </a:r>
            <a:endParaRPr lang="zh-CN" altLang="en-US" sz="1400" b="1" noProof="1">
              <a:solidFill>
                <a:schemeClr val="tx1"/>
              </a:solidFill>
              <a:latin typeface="方正仿宋简体" pitchFamily="2" charset="-122"/>
              <a:ea typeface="方正仿宋简体" pitchFamily="2" charset="-122"/>
            </a:endParaRPr>
          </a:p>
        </p:txBody>
      </p:sp>
      <p:cxnSp>
        <p:nvCxnSpPr>
          <p:cNvPr id="134" name="直接箭头连接符 133"/>
          <p:cNvCxnSpPr>
            <a:stCxn id="95" idx="1"/>
            <a:endCxn id="132" idx="0"/>
          </p:cNvCxnSpPr>
          <p:nvPr/>
        </p:nvCxnSpPr>
        <p:spPr>
          <a:xfrm flipH="1">
            <a:off x="2562994" y="5098289"/>
            <a:ext cx="1080834" cy="1046149"/>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35" name="TextBox 134"/>
          <p:cNvSpPr txBox="1"/>
          <p:nvPr/>
        </p:nvSpPr>
        <p:spPr>
          <a:xfrm>
            <a:off x="2741589" y="5858686"/>
            <a:ext cx="785818" cy="307777"/>
          </a:xfrm>
          <a:prstGeom prst="rect">
            <a:avLst/>
          </a:prstGeom>
          <a:noFill/>
        </p:spPr>
        <p:txBody>
          <a:bodyPr wrap="square" rtlCol="0">
            <a:spAutoFit/>
          </a:bodyPr>
          <a:lstStyle/>
          <a:p>
            <a:r>
              <a:rPr lang="zh-CN" altLang="en-US" sz="1400" dirty="0" smtClean="0">
                <a:latin typeface="方正仿宋简体" pitchFamily="2" charset="-122"/>
                <a:ea typeface="方正仿宋简体" pitchFamily="2" charset="-122"/>
              </a:rPr>
              <a:t>有异议</a:t>
            </a:r>
            <a:endParaRPr lang="zh-CN" altLang="en-US" sz="1400" dirty="0">
              <a:latin typeface="方正仿宋简体" pitchFamily="2" charset="-122"/>
              <a:ea typeface="方正仿宋简体" pitchFamily="2" charset="-122"/>
            </a:endParaRPr>
          </a:p>
        </p:txBody>
      </p:sp>
      <p:sp>
        <p:nvSpPr>
          <p:cNvPr id="136" name="圆角矩形 135"/>
          <p:cNvSpPr/>
          <p:nvPr/>
        </p:nvSpPr>
        <p:spPr>
          <a:xfrm>
            <a:off x="169821" y="6144438"/>
            <a:ext cx="1500198" cy="500066"/>
          </a:xfrm>
          <a:prstGeom prst="roundRect">
            <a:avLst/>
          </a:prstGeom>
          <a:solidFill>
            <a:srgbClr val="9CBA0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altLang="zh-CN" sz="1400" b="1" noProof="1" smtClean="0">
                <a:solidFill>
                  <a:schemeClr val="tx1"/>
                </a:solidFill>
                <a:latin typeface="方正仿宋简体" pitchFamily="2" charset="-122"/>
                <a:ea typeface="方正仿宋简体" pitchFamily="2" charset="-122"/>
              </a:rPr>
              <a:t>3</a:t>
            </a:r>
            <a:r>
              <a:rPr lang="zh-CN" altLang="en-US" sz="1400" b="1" noProof="1" smtClean="0">
                <a:solidFill>
                  <a:schemeClr val="tx1"/>
                </a:solidFill>
                <a:latin typeface="方正仿宋简体" pitchFamily="2" charset="-122"/>
                <a:ea typeface="方正仿宋简体" pitchFamily="2" charset="-122"/>
              </a:rPr>
              <a:t>个工作日内，</a:t>
            </a:r>
            <a:endParaRPr lang="en-US" altLang="zh-CN" sz="1400" b="1" noProof="1" smtClean="0">
              <a:solidFill>
                <a:schemeClr val="tx1"/>
              </a:solidFill>
              <a:latin typeface="方正仿宋简体" pitchFamily="2" charset="-122"/>
              <a:ea typeface="方正仿宋简体" pitchFamily="2" charset="-122"/>
            </a:endParaRPr>
          </a:p>
          <a:p>
            <a:pPr>
              <a:defRPr/>
            </a:pPr>
            <a:r>
              <a:rPr lang="zh-CN" altLang="en-US" sz="1400" b="1" noProof="1" smtClean="0">
                <a:solidFill>
                  <a:schemeClr val="tx1"/>
                </a:solidFill>
                <a:latin typeface="方正仿宋简体" pitchFamily="2" charset="-122"/>
                <a:ea typeface="方正仿宋简体" pitchFamily="2" charset="-122"/>
              </a:rPr>
              <a:t>书面告知申请人</a:t>
            </a:r>
            <a:endParaRPr lang="zh-CN" altLang="en-US" sz="1400" b="1" noProof="1">
              <a:solidFill>
                <a:schemeClr val="tx1"/>
              </a:solidFill>
              <a:latin typeface="方正仿宋简体" pitchFamily="2" charset="-122"/>
              <a:ea typeface="方正仿宋简体" pitchFamily="2" charset="-122"/>
            </a:endParaRPr>
          </a:p>
        </p:txBody>
      </p:sp>
      <p:cxnSp>
        <p:nvCxnSpPr>
          <p:cNvPr id="138" name="直接箭头连接符 137"/>
          <p:cNvCxnSpPr>
            <a:stCxn id="132" idx="1"/>
            <a:endCxn id="136" idx="3"/>
          </p:cNvCxnSpPr>
          <p:nvPr/>
        </p:nvCxnSpPr>
        <p:spPr>
          <a:xfrm rot="10800000">
            <a:off x="1670019" y="6394471"/>
            <a:ext cx="428628"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0" name="直接箭头连接符 139"/>
          <p:cNvCxnSpPr>
            <a:stCxn id="132" idx="0"/>
            <a:endCxn id="125" idx="2"/>
          </p:cNvCxnSpPr>
          <p:nvPr/>
        </p:nvCxnSpPr>
        <p:spPr>
          <a:xfrm flipH="1" flipV="1">
            <a:off x="1833839" y="5519635"/>
            <a:ext cx="729155" cy="624803"/>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41" name="TextBox 140"/>
          <p:cNvSpPr txBox="1"/>
          <p:nvPr/>
        </p:nvSpPr>
        <p:spPr>
          <a:xfrm>
            <a:off x="2098647" y="5715810"/>
            <a:ext cx="571504" cy="461665"/>
          </a:xfrm>
          <a:prstGeom prst="rect">
            <a:avLst/>
          </a:prstGeom>
          <a:noFill/>
        </p:spPr>
        <p:txBody>
          <a:bodyPr wrap="square" rtlCol="0">
            <a:spAutoFit/>
          </a:bodyPr>
          <a:lstStyle/>
          <a:p>
            <a:r>
              <a:rPr lang="zh-CN" altLang="en-US" sz="1200" dirty="0" smtClean="0">
                <a:latin typeface="方正仿宋简体" pitchFamily="2" charset="-122"/>
                <a:ea typeface="方正仿宋简体" pitchFamily="2" charset="-122"/>
              </a:rPr>
              <a:t>符合条件</a:t>
            </a:r>
            <a:endParaRPr lang="zh-CN" altLang="en-US" sz="1200" dirty="0">
              <a:latin typeface="方正仿宋简体" pitchFamily="2" charset="-122"/>
              <a:ea typeface="方正仿宋简体" pitchFamily="2" charset="-122"/>
            </a:endParaRPr>
          </a:p>
        </p:txBody>
      </p:sp>
      <p:sp>
        <p:nvSpPr>
          <p:cNvPr id="144" name="TextBox 143"/>
          <p:cNvSpPr txBox="1"/>
          <p:nvPr/>
        </p:nvSpPr>
        <p:spPr>
          <a:xfrm>
            <a:off x="1598581" y="6397923"/>
            <a:ext cx="642942" cy="461665"/>
          </a:xfrm>
          <a:prstGeom prst="rect">
            <a:avLst/>
          </a:prstGeom>
          <a:noFill/>
        </p:spPr>
        <p:txBody>
          <a:bodyPr wrap="square" rtlCol="0">
            <a:spAutoFit/>
          </a:bodyPr>
          <a:lstStyle/>
          <a:p>
            <a:r>
              <a:rPr lang="zh-CN" altLang="en-US" sz="1200" dirty="0" smtClean="0">
                <a:latin typeface="方正仿宋简体" pitchFamily="2" charset="-122"/>
                <a:ea typeface="方正仿宋简体" pitchFamily="2" charset="-122"/>
              </a:rPr>
              <a:t>不符合条件</a:t>
            </a:r>
            <a:endParaRPr lang="zh-CN" altLang="en-US" sz="1200" dirty="0">
              <a:latin typeface="方正仿宋简体" pitchFamily="2" charset="-122"/>
              <a:ea typeface="方正仿宋简体" pitchFamily="2" charset="-122"/>
            </a:endParaRPr>
          </a:p>
        </p:txBody>
      </p:sp>
    </p:spTree>
  </p:cSld>
  <p:clrMapOvr>
    <a:masterClrMapping/>
  </p:clrMapOvr>
  <p:transition spd="slow" advTm="0">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圆角矩形 4"/>
          <p:cNvSpPr/>
          <p:nvPr/>
        </p:nvSpPr>
        <p:spPr>
          <a:xfrm>
            <a:off x="1241425" y="1214438"/>
            <a:ext cx="4500563" cy="1285875"/>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2000" b="1" dirty="0">
              <a:solidFill>
                <a:srgbClr val="FFFFFF"/>
              </a:solidFill>
            </a:endParaRPr>
          </a:p>
          <a:p>
            <a:pPr>
              <a:defRPr/>
            </a:pPr>
            <a:r>
              <a:rPr lang="zh-CN" altLang="en-US" sz="2000" b="1" dirty="0" smtClean="0">
                <a:solidFill>
                  <a:schemeClr val="tx1"/>
                </a:solidFill>
                <a:latin typeface="方正仿宋简体" pitchFamily="2" charset="-122"/>
                <a:ea typeface="方正仿宋简体" pitchFamily="2" charset="-122"/>
              </a:rPr>
              <a:t>    明确医疗救助基金的来源、管理部门、调整使用和结算方式等内容。</a:t>
            </a:r>
            <a:endParaRPr lang="zh-CN" altLang="en-US" sz="2000" dirty="0" smtClean="0">
              <a:solidFill>
                <a:schemeClr val="tx1"/>
              </a:solidFill>
              <a:latin typeface="方正仿宋简体" pitchFamily="2" charset="-122"/>
              <a:ea typeface="方正仿宋简体" pitchFamily="2" charset="-122"/>
            </a:endParaRPr>
          </a:p>
          <a:p>
            <a:pPr algn="ctr">
              <a:defRPr/>
            </a:pPr>
            <a:endParaRPr lang="zh-CN" altLang="en-US" dirty="0">
              <a:solidFill>
                <a:srgbClr val="FFFFFF"/>
              </a:solidFill>
            </a:endParaRPr>
          </a:p>
        </p:txBody>
      </p:sp>
      <p:sp>
        <p:nvSpPr>
          <p:cNvPr id="6" name="圆角矩形 5"/>
          <p:cNvSpPr/>
          <p:nvPr/>
        </p:nvSpPr>
        <p:spPr>
          <a:xfrm>
            <a:off x="2955925" y="3000375"/>
            <a:ext cx="4714886" cy="1287463"/>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2000" b="1" dirty="0" smtClean="0">
              <a:solidFill>
                <a:srgbClr val="FFFFFF"/>
              </a:solidFill>
            </a:endParaRPr>
          </a:p>
          <a:p>
            <a:pPr>
              <a:defRPr/>
            </a:pPr>
            <a:r>
              <a:rPr lang="zh-CN" altLang="en-US" sz="2000" b="1" dirty="0" smtClean="0">
                <a:solidFill>
                  <a:schemeClr val="tx1"/>
                </a:solidFill>
                <a:latin typeface="方正仿宋简体" pitchFamily="2" charset="-122"/>
                <a:ea typeface="方正仿宋简体" pitchFamily="2" charset="-122"/>
              </a:rPr>
              <a:t>    明确不予救助的医疗费用范围；对医疗救助对象达到出院条件而拒绝出院、未参加医疗保险的救助对象合规范围内发生的医疗费用等内容作相应的规定</a:t>
            </a:r>
            <a:endParaRPr lang="zh-CN" altLang="en-US" sz="2000" dirty="0" smtClean="0">
              <a:solidFill>
                <a:schemeClr val="tx1"/>
              </a:solidFill>
              <a:latin typeface="方正仿宋简体" pitchFamily="2" charset="-122"/>
              <a:ea typeface="方正仿宋简体" pitchFamily="2" charset="-122"/>
            </a:endParaRPr>
          </a:p>
          <a:p>
            <a:pPr algn="ctr">
              <a:defRPr/>
            </a:pPr>
            <a:endParaRPr lang="zh-CN" altLang="en-US" dirty="0">
              <a:solidFill>
                <a:srgbClr val="FFFFFF"/>
              </a:solidFill>
            </a:endParaRPr>
          </a:p>
        </p:txBody>
      </p:sp>
      <p:sp>
        <p:nvSpPr>
          <p:cNvPr id="7" name="圆角矩形 6"/>
          <p:cNvSpPr/>
          <p:nvPr/>
        </p:nvSpPr>
        <p:spPr>
          <a:xfrm>
            <a:off x="5456238" y="4787900"/>
            <a:ext cx="4500562" cy="1357313"/>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2000" b="1" dirty="0">
              <a:solidFill>
                <a:srgbClr val="FFFFFF"/>
              </a:solidFill>
            </a:endParaRPr>
          </a:p>
          <a:p>
            <a:pPr>
              <a:defRPr/>
            </a:pPr>
            <a:r>
              <a:rPr lang="en-US" altLang="zh-CN" sz="2000" b="1" dirty="0" smtClean="0">
                <a:solidFill>
                  <a:schemeClr val="tx1"/>
                </a:solidFill>
                <a:latin typeface="方正仿宋简体" pitchFamily="2" charset="-122"/>
                <a:ea typeface="方正仿宋简体" pitchFamily="2" charset="-122"/>
              </a:rPr>
              <a:t>     </a:t>
            </a:r>
            <a:r>
              <a:rPr lang="zh-CN" altLang="zh-CN" sz="2000" b="1" dirty="0" smtClean="0">
                <a:solidFill>
                  <a:schemeClr val="tx1"/>
                </a:solidFill>
                <a:latin typeface="方正仿宋简体" pitchFamily="2" charset="-122"/>
                <a:ea typeface="方正仿宋简体" pitchFamily="2" charset="-122"/>
              </a:rPr>
              <a:t>明确</a:t>
            </a:r>
            <a:r>
              <a:rPr lang="zh-CN" altLang="en-US" sz="2000" b="1" dirty="0" smtClean="0">
                <a:solidFill>
                  <a:schemeClr val="tx1"/>
                </a:solidFill>
                <a:latin typeface="方正仿宋简体" pitchFamily="2" charset="-122"/>
                <a:ea typeface="方正仿宋简体" pitchFamily="2" charset="-122"/>
              </a:rPr>
              <a:t>救助信息系统开发及维护经费纳入财政预算</a:t>
            </a:r>
            <a:endParaRPr lang="zh-CN" altLang="en-US" sz="2000" b="1" dirty="0">
              <a:solidFill>
                <a:schemeClr val="tx1"/>
              </a:solidFill>
              <a:latin typeface="方正仿宋简体" pitchFamily="2" charset="-122"/>
              <a:ea typeface="方正仿宋简体" pitchFamily="2" charset="-122"/>
            </a:endParaRPr>
          </a:p>
          <a:p>
            <a:pPr algn="ctr">
              <a:defRPr/>
            </a:pPr>
            <a:endParaRPr lang="zh-CN" altLang="en-US" b="1" dirty="0">
              <a:solidFill>
                <a:srgbClr val="FFFFFF"/>
              </a:solidFill>
            </a:endParaRPr>
          </a:p>
        </p:txBody>
      </p:sp>
      <p:sp>
        <p:nvSpPr>
          <p:cNvPr id="15365" name="TextBox 14"/>
          <p:cNvSpPr txBox="1">
            <a:spLocks noChangeArrowheads="1"/>
          </p:cNvSpPr>
          <p:nvPr/>
        </p:nvSpPr>
        <p:spPr bwMode="auto">
          <a:xfrm>
            <a:off x="384135" y="215084"/>
            <a:ext cx="3887788" cy="519113"/>
          </a:xfrm>
          <a:prstGeom prst="rect">
            <a:avLst/>
          </a:prstGeom>
          <a:noFill/>
          <a:ln w="9525">
            <a:noFill/>
            <a:miter lim="800000"/>
            <a:headEnd/>
            <a:tailEnd/>
          </a:ln>
        </p:spPr>
        <p:txBody>
          <a:bodyPr>
            <a:spAutoFit/>
          </a:bodyPr>
          <a:lstStyle/>
          <a:p>
            <a:r>
              <a:rPr lang="zh-CN" altLang="en-US" sz="2800" b="1" dirty="0" smtClean="0">
                <a:solidFill>
                  <a:srgbClr val="C00000"/>
                </a:solidFill>
                <a:latin typeface="方正小标宋简体" pitchFamily="2" charset="-122"/>
                <a:ea typeface="方正小标宋简体" pitchFamily="2" charset="-122"/>
              </a:rPr>
              <a:t>五、明确医疗救助管理</a:t>
            </a:r>
            <a:endParaRPr lang="zh-CN" altLang="en-US" sz="2800" b="1" dirty="0">
              <a:solidFill>
                <a:srgbClr val="C00000"/>
              </a:solidFill>
              <a:latin typeface="方正小标宋简体" pitchFamily="2" charset="-122"/>
              <a:ea typeface="方正小标宋简体" pitchFamily="2" charset="-122"/>
            </a:endParaRPr>
          </a:p>
        </p:txBody>
      </p:sp>
      <p:cxnSp>
        <p:nvCxnSpPr>
          <p:cNvPr id="10" name="直接连接符 9"/>
          <p:cNvCxnSpPr/>
          <p:nvPr/>
        </p:nvCxnSpPr>
        <p:spPr>
          <a:xfrm rot="5400000">
            <a:off x="1241013" y="3072195"/>
            <a:ext cx="1143795" cy="30"/>
          </a:xfrm>
          <a:prstGeom prst="line">
            <a:avLst/>
          </a:prstGeom>
          <a:ln w="31750"/>
        </p:spPr>
        <p:style>
          <a:lnRef idx="1">
            <a:schemeClr val="accent1"/>
          </a:lnRef>
          <a:fillRef idx="0">
            <a:schemeClr val="accent1"/>
          </a:fillRef>
          <a:effectRef idx="0">
            <a:schemeClr val="accent1"/>
          </a:effectRef>
          <a:fontRef idx="minor">
            <a:schemeClr val="tx1"/>
          </a:fontRef>
        </p:style>
      </p:cxnSp>
      <p:cxnSp>
        <p:nvCxnSpPr>
          <p:cNvPr id="14" name="直接连接符 13"/>
          <p:cNvCxnSpPr>
            <a:endCxn id="6" idx="1"/>
          </p:cNvCxnSpPr>
          <p:nvPr/>
        </p:nvCxnSpPr>
        <p:spPr>
          <a:xfrm flipV="1">
            <a:off x="1812895" y="3644107"/>
            <a:ext cx="1143030" cy="1"/>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6" name="直接连接符 15"/>
          <p:cNvCxnSpPr>
            <a:stCxn id="6" idx="3"/>
          </p:cNvCxnSpPr>
          <p:nvPr/>
        </p:nvCxnSpPr>
        <p:spPr>
          <a:xfrm>
            <a:off x="7670811" y="3644107"/>
            <a:ext cx="1285884" cy="1"/>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8" name="直接连接符 17"/>
          <p:cNvCxnSpPr/>
          <p:nvPr/>
        </p:nvCxnSpPr>
        <p:spPr>
          <a:xfrm rot="5400000">
            <a:off x="8384790" y="4215995"/>
            <a:ext cx="1143790" cy="20"/>
          </a:xfrm>
          <a:prstGeom prst="line">
            <a:avLst/>
          </a:prstGeom>
          <a:ln w="28575"/>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advTm="0">
    <p:wip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455573" y="286522"/>
            <a:ext cx="3070071" cy="523220"/>
          </a:xfrm>
          <a:prstGeom prst="rect">
            <a:avLst/>
          </a:prstGeom>
        </p:spPr>
        <p:txBody>
          <a:bodyPr wrap="none">
            <a:spAutoFit/>
          </a:bodyPr>
          <a:lstStyle/>
          <a:p>
            <a:r>
              <a:rPr lang="zh-CN" altLang="en-US" sz="2800" b="1" dirty="0">
                <a:solidFill>
                  <a:srgbClr val="C00000"/>
                </a:solidFill>
                <a:latin typeface="方正小标宋简体" pitchFamily="2" charset="-122"/>
                <a:ea typeface="方正小标宋简体" pitchFamily="2" charset="-122"/>
              </a:rPr>
              <a:t>六</a:t>
            </a:r>
            <a:r>
              <a:rPr lang="zh-CN" altLang="en-US" sz="2800" b="1" dirty="0" smtClean="0">
                <a:solidFill>
                  <a:srgbClr val="C00000"/>
                </a:solidFill>
                <a:latin typeface="方正小标宋简体" pitchFamily="2" charset="-122"/>
                <a:ea typeface="方正小标宋简体" pitchFamily="2" charset="-122"/>
              </a:rPr>
              <a:t>、社会力量参与</a:t>
            </a:r>
            <a:endParaRPr lang="zh-CN" altLang="en-US" sz="2800" b="1" dirty="0">
              <a:solidFill>
                <a:srgbClr val="C00000"/>
              </a:solidFill>
              <a:latin typeface="方正小标宋简体" pitchFamily="2" charset="-122"/>
              <a:ea typeface="方正小标宋简体" pitchFamily="2" charset="-122"/>
            </a:endParaRPr>
          </a:p>
        </p:txBody>
      </p:sp>
      <p:cxnSp>
        <p:nvCxnSpPr>
          <p:cNvPr id="6" name="直接连接符 5"/>
          <p:cNvCxnSpPr>
            <a:endCxn id="10" idx="1"/>
          </p:cNvCxnSpPr>
          <p:nvPr/>
        </p:nvCxnSpPr>
        <p:spPr>
          <a:xfrm flipV="1">
            <a:off x="4956167" y="1500968"/>
            <a:ext cx="1857388" cy="1857388"/>
          </a:xfrm>
          <a:prstGeom prst="line">
            <a:avLst/>
          </a:prstGeom>
        </p:spPr>
        <p:style>
          <a:lnRef idx="1">
            <a:schemeClr val="accent1"/>
          </a:lnRef>
          <a:fillRef idx="0">
            <a:schemeClr val="accent1"/>
          </a:fillRef>
          <a:effectRef idx="0">
            <a:schemeClr val="accent1"/>
          </a:effectRef>
          <a:fontRef idx="minor">
            <a:schemeClr val="tx1"/>
          </a:fontRef>
        </p:style>
      </p:cxnSp>
      <p:sp>
        <p:nvSpPr>
          <p:cNvPr id="10" name="流程图: 可选过程 9"/>
          <p:cNvSpPr/>
          <p:nvPr/>
        </p:nvSpPr>
        <p:spPr>
          <a:xfrm>
            <a:off x="6813555" y="858026"/>
            <a:ext cx="4071966" cy="1285884"/>
          </a:xfrm>
          <a:prstGeom prst="flowChartAlternateProcess">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dirty="0" smtClean="0">
                <a:solidFill>
                  <a:schemeClr val="tx1"/>
                </a:solidFill>
                <a:latin typeface="方正仿宋简体" pitchFamily="2" charset="-122"/>
                <a:ea typeface="方正仿宋简体" pitchFamily="2" charset="-122"/>
              </a:rPr>
              <a:t>各级政府按照相关法律法规制定相关政策，鼓励和支持社会力量参与医疗救助</a:t>
            </a:r>
            <a:endParaRPr lang="zh-CN" altLang="en-US" dirty="0">
              <a:solidFill>
                <a:schemeClr val="tx1"/>
              </a:solidFill>
              <a:latin typeface="方正仿宋简体" pitchFamily="2" charset="-122"/>
              <a:ea typeface="方正仿宋简体" pitchFamily="2" charset="-122"/>
            </a:endParaRPr>
          </a:p>
        </p:txBody>
      </p:sp>
      <p:sp>
        <p:nvSpPr>
          <p:cNvPr id="11" name="流程图: 可选过程 10"/>
          <p:cNvSpPr/>
          <p:nvPr/>
        </p:nvSpPr>
        <p:spPr>
          <a:xfrm>
            <a:off x="6813555" y="2572538"/>
            <a:ext cx="4071966" cy="1500198"/>
          </a:xfrm>
          <a:prstGeom prst="flowChartAlternateProcess">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dirty="0" smtClean="0">
                <a:solidFill>
                  <a:schemeClr val="tx1"/>
                </a:solidFill>
                <a:latin typeface="方正仿宋简体" pitchFamily="2" charset="-122"/>
                <a:ea typeface="方正仿宋简体" pitchFamily="2" charset="-122"/>
              </a:rPr>
              <a:t>研究探索将医疗救助具体服务事项，通过委托、承包、采购</a:t>
            </a:r>
            <a:r>
              <a:rPr lang="zh-CN" altLang="en-US" smtClean="0">
                <a:solidFill>
                  <a:schemeClr val="tx1"/>
                </a:solidFill>
                <a:latin typeface="方正仿宋简体" pitchFamily="2" charset="-122"/>
                <a:ea typeface="方正仿宋简体" pitchFamily="2" charset="-122"/>
              </a:rPr>
              <a:t>等</a:t>
            </a:r>
            <a:r>
              <a:rPr lang="zh-CN" altLang="en-US" smtClean="0">
                <a:solidFill>
                  <a:schemeClr val="tx1"/>
                </a:solidFill>
                <a:latin typeface="方正仿宋简体" pitchFamily="2" charset="-122"/>
                <a:ea typeface="方正仿宋简体" pitchFamily="2" charset="-122"/>
              </a:rPr>
              <a:t>方式，向</a:t>
            </a:r>
            <a:r>
              <a:rPr lang="zh-CN" altLang="en-US" dirty="0" smtClean="0">
                <a:solidFill>
                  <a:schemeClr val="tx1"/>
                </a:solidFill>
                <a:latin typeface="方正仿宋简体" pitchFamily="2" charset="-122"/>
                <a:ea typeface="方正仿宋简体" pitchFamily="2" charset="-122"/>
              </a:rPr>
              <a:t>社会力量购买服务</a:t>
            </a:r>
            <a:endParaRPr lang="zh-CN" altLang="en-US" dirty="0">
              <a:solidFill>
                <a:schemeClr val="tx1"/>
              </a:solidFill>
              <a:latin typeface="方正仿宋简体" pitchFamily="2" charset="-122"/>
              <a:ea typeface="方正仿宋简体" pitchFamily="2" charset="-122"/>
            </a:endParaRPr>
          </a:p>
        </p:txBody>
      </p:sp>
      <p:sp>
        <p:nvSpPr>
          <p:cNvPr id="12" name="流程图: 可选过程 11"/>
          <p:cNvSpPr/>
          <p:nvPr/>
        </p:nvSpPr>
        <p:spPr>
          <a:xfrm>
            <a:off x="6884993" y="4501364"/>
            <a:ext cx="4071966" cy="1285884"/>
          </a:xfrm>
          <a:prstGeom prst="flowChartAlternateProcess">
            <a:avLst/>
          </a:prstGeom>
          <a:solidFill>
            <a:srgbClr val="A2068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dirty="0" smtClean="0">
                <a:solidFill>
                  <a:schemeClr val="tx1"/>
                </a:solidFill>
                <a:latin typeface="方正仿宋简体" pitchFamily="2" charset="-122"/>
                <a:ea typeface="方正仿宋简体" pitchFamily="2" charset="-122"/>
              </a:rPr>
              <a:t>广泛动员社会公众积极参与志愿服务</a:t>
            </a:r>
            <a:endParaRPr lang="zh-CN" altLang="en-US" dirty="0">
              <a:solidFill>
                <a:schemeClr val="tx1"/>
              </a:solidFill>
              <a:latin typeface="方正仿宋简体" pitchFamily="2" charset="-122"/>
              <a:ea typeface="方正仿宋简体" pitchFamily="2" charset="-122"/>
            </a:endParaRPr>
          </a:p>
        </p:txBody>
      </p:sp>
      <p:cxnSp>
        <p:nvCxnSpPr>
          <p:cNvPr id="15" name="直接连接符 14"/>
          <p:cNvCxnSpPr>
            <a:endCxn id="11" idx="1"/>
          </p:cNvCxnSpPr>
          <p:nvPr/>
        </p:nvCxnSpPr>
        <p:spPr>
          <a:xfrm flipV="1">
            <a:off x="4956167" y="3322637"/>
            <a:ext cx="1857388" cy="35719"/>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直接连接符 16"/>
          <p:cNvCxnSpPr>
            <a:endCxn id="12" idx="1"/>
          </p:cNvCxnSpPr>
          <p:nvPr/>
        </p:nvCxnSpPr>
        <p:spPr>
          <a:xfrm>
            <a:off x="4956167" y="3358356"/>
            <a:ext cx="1928826" cy="1785950"/>
          </a:xfrm>
          <a:prstGeom prst="line">
            <a:avLst/>
          </a:prstGeom>
        </p:spPr>
        <p:style>
          <a:lnRef idx="1">
            <a:schemeClr val="accent1"/>
          </a:lnRef>
          <a:fillRef idx="0">
            <a:schemeClr val="accent1"/>
          </a:fillRef>
          <a:effectRef idx="0">
            <a:schemeClr val="accent1"/>
          </a:effectRef>
          <a:fontRef idx="minor">
            <a:schemeClr val="tx1"/>
          </a:fontRef>
        </p:style>
      </p:cxnSp>
      <p:sp>
        <p:nvSpPr>
          <p:cNvPr id="9" name="椭圆 8"/>
          <p:cNvSpPr/>
          <p:nvPr/>
        </p:nvSpPr>
        <p:spPr>
          <a:xfrm>
            <a:off x="741695" y="1845684"/>
            <a:ext cx="4184672" cy="3024209"/>
          </a:xfrm>
          <a:prstGeom prst="ellipse">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b="1" dirty="0">
                <a:solidFill>
                  <a:schemeClr val="tx1"/>
                </a:solidFill>
                <a:latin typeface="方正仿宋简体" pitchFamily="2" charset="-122"/>
                <a:ea typeface="方正仿宋简体" pitchFamily="2" charset="-122"/>
              </a:rPr>
              <a:t>鼓励单位和个人等社会力量通过捐赠、设立帮扶项目、创办服务机构、提供志愿服务等方式，参与医疗救助</a:t>
            </a:r>
            <a:endParaRPr lang="zh-CN" altLang="en-US" dirty="0">
              <a:solidFill>
                <a:schemeClr val="tx1"/>
              </a:solidFill>
              <a:latin typeface="方正仿宋简体" pitchFamily="2" charset="-122"/>
              <a:ea typeface="方正仿宋简体" pitchFamily="2" charset="-122"/>
            </a:endParaRPr>
          </a:p>
        </p:txBody>
      </p:sp>
    </p:spTree>
  </p:cSld>
  <p:clrMapOvr>
    <a:masterClrMapping/>
  </p:clrMapOvr>
  <p:transition spd="slow" advTm="0">
    <p:wipe/>
  </p:transition>
  <p:timing>
    <p:tnLst>
      <p:par>
        <p:cTn id="1" dur="indefinite" restart="never" nodeType="tmRoot"/>
      </p:par>
    </p:tnLst>
  </p:timing>
</p:sld>
</file>

<file path=ppt/theme/theme1.xml><?xml version="1.0" encoding="utf-8"?>
<a:theme xmlns:a="http://schemas.openxmlformats.org/drawingml/2006/main" name="Office 主题​​">
  <a:themeElements>
    <a:clrScheme name="自定义 107">
      <a:dk1>
        <a:sysClr val="windowText" lastClr="000000"/>
      </a:dk1>
      <a:lt1>
        <a:sysClr val="window" lastClr="FFFFFF"/>
      </a:lt1>
      <a:dk2>
        <a:srgbClr val="1F497D"/>
      </a:dk2>
      <a:lt2>
        <a:srgbClr val="EEECE1"/>
      </a:lt2>
      <a:accent1>
        <a:srgbClr val="0070C0"/>
      </a:accent1>
      <a:accent2>
        <a:srgbClr val="FFC000"/>
      </a:accent2>
      <a:accent3>
        <a:srgbClr val="BFBFBF"/>
      </a:accent3>
      <a:accent4>
        <a:srgbClr val="BFBFBF"/>
      </a:accent4>
      <a:accent5>
        <a:srgbClr val="BFBFBF"/>
      </a:accent5>
      <a:accent6>
        <a:srgbClr val="BFBFBF"/>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行云流水">
      <a:fillStyleLst>
        <a:solidFill>
          <a:schemeClr val="phClr"/>
        </a:solidFill>
        <a:gradFill rotWithShape="1">
          <a:gsLst>
            <a:gs pos="0">
              <a:schemeClr val="phClr">
                <a:tint val="90000"/>
                <a:satMod val="130000"/>
              </a:schemeClr>
            </a:gs>
            <a:gs pos="50000">
              <a:schemeClr val="phClr">
                <a:tint val="45000"/>
                <a:satMod val="220000"/>
              </a:schemeClr>
            </a:gs>
            <a:gs pos="100000">
              <a:schemeClr val="phClr">
                <a:tint val="90000"/>
                <a:satMod val="130000"/>
              </a:schemeClr>
            </a:gs>
          </a:gsLst>
          <a:lin ang="5400000" scaled="1"/>
        </a:gradFill>
        <a:gradFill rotWithShape="1">
          <a:gsLst>
            <a:gs pos="0">
              <a:schemeClr val="phClr">
                <a:tint val="100000"/>
                <a:shade val="90000"/>
                <a:hueMod val="100000"/>
                <a:satMod val="200000"/>
              </a:schemeClr>
            </a:gs>
            <a:gs pos="50000">
              <a:schemeClr val="phClr">
                <a:tint val="100000"/>
                <a:shade val="60000"/>
                <a:hueMod val="100000"/>
                <a:satMod val="180000"/>
              </a:schemeClr>
            </a:gs>
            <a:gs pos="100000">
              <a:schemeClr val="phClr">
                <a:tint val="100000"/>
                <a:shade val="90000"/>
                <a:hueMod val="100000"/>
                <a:satMod val="200000"/>
              </a:schemeClr>
            </a:gs>
          </a:gsLst>
          <a:lin ang="5400000" scaled="1"/>
        </a:gradFill>
      </a:fillStyleLst>
      <a:lnStyleLst>
        <a:ln w="12700" cap="flat" cmpd="sng" algn="ctr">
          <a:solidFill>
            <a:schemeClr val="phClr"/>
          </a:solidFill>
          <a:prstDash val="solid"/>
        </a:ln>
        <a:ln w="25400" cap="flat" cmpd="sng" algn="ctr">
          <a:solidFill>
            <a:schemeClr val="phClr"/>
          </a:solidFill>
          <a:prstDash val="solid"/>
        </a:ln>
        <a:ln w="38100" cap="flat" cmpd="dbl" algn="ctr">
          <a:solidFill>
            <a:schemeClr val="phClr"/>
          </a:solidFill>
          <a:prstDash val="solid"/>
        </a:ln>
      </a:lnStyleLst>
      <a:effectStyleLst>
        <a:effectStyle>
          <a:effectLst>
            <a:glow rad="50600">
              <a:schemeClr val="phClr">
                <a:alpha val="40000"/>
              </a:schemeClr>
            </a:glow>
          </a:effectLst>
        </a:effectStyle>
        <a:effectStyle>
          <a:effectLst>
            <a:glow rad="101600">
              <a:schemeClr val="phClr">
                <a:alpha val="60000"/>
              </a:schemeClr>
            </a:glow>
          </a:effectLst>
          <a:scene3d>
            <a:camera prst="isometricLeftDown" fov="0">
              <a:rot lat="0" lon="0" rev="0"/>
            </a:camera>
            <a:lightRig rig="harsh" dir="tl">
              <a:rot lat="0" lon="0" rev="14280000"/>
            </a:lightRig>
          </a:scene3d>
          <a:sp3d prstMaterial="flat">
            <a:bevelT w="38100" h="50800" prst="softRound"/>
          </a:sp3d>
        </a:effectStyle>
        <a:effectStyle>
          <a:effectLst>
            <a:glow>
              <a:schemeClr val="phClr"/>
            </a:glow>
          </a:effectLst>
          <a:scene3d>
            <a:camera prst="isometricLeftDown">
              <a:rot lat="0" lon="0" rev="0"/>
            </a:camera>
            <a:lightRig rig="harsh" dir="tl">
              <a:rot lat="0" lon="0" rev="14280000"/>
            </a:lightRig>
          </a:scene3d>
          <a:sp3d extrusionH="63500" contourW="38100" prstMaterial="flat">
            <a:bevelT w="50800" h="63500" prst="softRound"/>
            <a:contourClr>
              <a:schemeClr val="phClr">
                <a:tint val="5"/>
                <a:satMod val="13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1518</TotalTime>
  <Pages>0</Pages>
  <Words>880</Words>
  <Characters>0</Characters>
  <Application>Microsoft Office PowerPoint</Application>
  <DocSecurity>0</DocSecurity>
  <PresentationFormat>自定义</PresentationFormat>
  <Lines>0</Lines>
  <Paragraphs>100</Paragraphs>
  <Slides>8</Slides>
  <Notes>1</Notes>
  <HiddenSlides>0</HiddenSlides>
  <MMClips>0</MMClips>
  <ScaleCrop>false</ScaleCrop>
  <HeadingPairs>
    <vt:vector size="4" baseType="variant">
      <vt:variant>
        <vt:lpstr>主题</vt:lpstr>
      </vt:variant>
      <vt:variant>
        <vt:i4>1</vt:i4>
      </vt:variant>
      <vt:variant>
        <vt:lpstr>幻灯片标题</vt:lpstr>
      </vt:variant>
      <vt:variant>
        <vt:i4>8</vt:i4>
      </vt:variant>
    </vt:vector>
  </HeadingPairs>
  <TitlesOfParts>
    <vt:vector size="9" baseType="lpstr">
      <vt:lpstr>Office 主题​​</vt:lpstr>
      <vt:lpstr>一图解读</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CharactersWithSpaces>0</CharactersWithSpaces>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Administrator</dc:creator>
  <cp:lastModifiedBy>Sky123.Org</cp:lastModifiedBy>
  <cp:revision>332</cp:revision>
  <cp:lastPrinted>2018-12-04T09:17:05Z</cp:lastPrinted>
  <dcterms:created xsi:type="dcterms:W3CDTF">2014-08-23T07:50:00Z</dcterms:created>
  <dcterms:modified xsi:type="dcterms:W3CDTF">2018-12-05T00:53:18Z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2052-10.1.0.6159</vt:lpwstr>
  </property>
</Properties>
</file>