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4"/>
  </p:notesMasterIdLst>
  <p:handoutMasterIdLst>
    <p:handoutMasterId r:id="rId5"/>
  </p:handoutMasterIdLst>
  <p:sldIdLst>
    <p:sldId id="256" r:id="rId3"/>
  </p:sldIdLst>
  <p:sldSz cx="11015980" cy="51198780"/>
  <p:notesSz cx="6858000" cy="9144000"/>
  <p:embeddedFontLst>
    <p:embeddedFont>
      <p:font typeface="微软雅黑" panose="020B0503020204020204" charset="-122"/>
      <p:regular r:id="rId9"/>
      <p:bold r:id="rId10"/>
    </p:embeddedFont>
    <p:embeddedFont>
      <p:font typeface="汉仪雅酷黑 75W" panose="020B0804020202020204" charset="-122"/>
      <p:bold r:id="rId11"/>
    </p:embeddedFont>
    <p:embeddedFont>
      <p:font typeface="Calibri" panose="020F0502020204030204" charset="0"/>
      <p:regular r:id="rId12"/>
      <p:bold r:id="rId13"/>
      <p:italic r:id="rId14"/>
      <p:boldItalic r:id="rId15"/>
    </p:embeddedFont>
  </p:embeddedFontLst>
  <p:defaultTextStyle>
    <a:defPPr>
      <a:defRPr lang="zh-CN"/>
    </a:defPPr>
    <a:lvl1pPr marL="0" lvl="0"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16186" userDrawn="1">
          <p15:clr>
            <a:srgbClr val="A4A3A4"/>
          </p15:clr>
        </p15:guide>
        <p15:guide id="2" pos="351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355BB"/>
    <a:srgbClr val="B69D68"/>
    <a:srgbClr val="75C1C6"/>
    <a:srgbClr val="BBE0E3"/>
    <a:srgbClr val="BDE138"/>
    <a:srgbClr val="D0DC97"/>
    <a:srgbClr val="E0E0E0"/>
    <a:srgbClr val="B6DC1E"/>
    <a:srgbClr val="CAEB69"/>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69" d="100"/>
          <a:sy n="69" d="100"/>
        </p:scale>
        <p:origin x="-138" y="-102"/>
      </p:cViewPr>
      <p:guideLst>
        <p:guide orient="horz" pos="16186"/>
        <p:guide pos="3514"/>
      </p:guideLst>
    </p:cSldViewPr>
  </p:slide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font" Target="fonts/font1.fntdata"/><Relationship Id="rId8" Type="http://schemas.openxmlformats.org/officeDocument/2006/relationships/tableStyles" Target="tableStyles.xml"/><Relationship Id="rId7" Type="http://schemas.openxmlformats.org/officeDocument/2006/relationships/viewProps" Target="viewProps.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5" Type="http://schemas.openxmlformats.org/officeDocument/2006/relationships/font" Target="fonts/font7.fntdata"/><Relationship Id="rId14" Type="http://schemas.openxmlformats.org/officeDocument/2006/relationships/font" Target="fonts/font6.fntdata"/><Relationship Id="rId13" Type="http://schemas.openxmlformats.org/officeDocument/2006/relationships/font" Target="fonts/font5.fntdata"/><Relationship Id="rId12" Type="http://schemas.openxmlformats.org/officeDocument/2006/relationships/font" Target="fonts/font4.fntdata"/><Relationship Id="rId11" Type="http://schemas.openxmlformats.org/officeDocument/2006/relationships/font" Target="fonts/font3.fntdata"/><Relationship Id="rId10" Type="http://schemas.openxmlformats.org/officeDocument/2006/relationships/font" Target="fonts/font2.fntdata"/><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3096998" y="1143000"/>
            <a:ext cx="664004"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377087" y="8380478"/>
            <a:ext cx="8262529" cy="17827772"/>
          </a:xfrm>
        </p:spPr>
        <p:txBody>
          <a:bodyPr anchor="b"/>
          <a:lstStyle>
            <a:lvl1pPr algn="ctr">
              <a:defRPr sz="542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7087" y="26895759"/>
            <a:ext cx="8262529" cy="12363272"/>
          </a:xfrm>
        </p:spPr>
        <p:txBody>
          <a:bodyPr/>
          <a:lstStyle>
            <a:lvl1pPr marL="0" indent="0" algn="ctr">
              <a:buNone/>
              <a:defRPr sz="2170"/>
            </a:lvl1pPr>
            <a:lvl2pPr marL="413385" indent="0" algn="ctr">
              <a:buNone/>
              <a:defRPr sz="1805"/>
            </a:lvl2pPr>
            <a:lvl3pPr marL="826770" indent="0" algn="ctr">
              <a:buNone/>
              <a:defRPr sz="1625"/>
            </a:lvl3pPr>
            <a:lvl4pPr marL="1238885" indent="0" algn="ctr">
              <a:buNone/>
              <a:defRPr sz="1445"/>
            </a:lvl4pPr>
            <a:lvl5pPr marL="1652270" indent="0" algn="ctr">
              <a:buNone/>
              <a:defRPr sz="1445"/>
            </a:lvl5pPr>
            <a:lvl6pPr marL="2065655" indent="0" algn="ctr">
              <a:buNone/>
              <a:defRPr sz="1445"/>
            </a:lvl6pPr>
            <a:lvl7pPr marL="2479040" indent="0" algn="ctr">
              <a:buNone/>
              <a:defRPr sz="1445"/>
            </a:lvl7pPr>
            <a:lvl8pPr marL="2892425" indent="0" algn="ctr">
              <a:buNone/>
              <a:defRPr sz="1445"/>
            </a:lvl8pPr>
            <a:lvl9pPr marL="3304540" indent="0" algn="ctr">
              <a:buNone/>
              <a:defRPr sz="1445"/>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lvl="0"/>
            <a:endParaRPr lang="zh-CN" altLang="en-US">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7987110" y="2050673"/>
            <a:ext cx="2478758" cy="43692264"/>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550835" y="2050673"/>
            <a:ext cx="7292578" cy="43692264"/>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章节页">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51660" y="12766301"/>
            <a:ext cx="9501907" cy="21300865"/>
          </a:xfrm>
        </p:spPr>
        <p:txBody>
          <a:bodyPr anchor="b"/>
          <a:lstStyle>
            <a:lvl1pPr>
              <a:defRPr sz="542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51660" y="34268679"/>
            <a:ext cx="9501907" cy="11201621"/>
          </a:xfrm>
        </p:spPr>
        <p:txBody>
          <a:bodyPr/>
          <a:lstStyle>
            <a:lvl1pPr marL="0" indent="0">
              <a:buNone/>
              <a:defRPr sz="2170">
                <a:solidFill>
                  <a:schemeClr val="tx1">
                    <a:tint val="75000"/>
                  </a:schemeClr>
                </a:solidFill>
              </a:defRPr>
            </a:lvl1pPr>
            <a:lvl2pPr marL="413385" indent="0">
              <a:buNone/>
              <a:defRPr sz="1805">
                <a:solidFill>
                  <a:schemeClr val="tx1">
                    <a:tint val="75000"/>
                  </a:schemeClr>
                </a:solidFill>
              </a:defRPr>
            </a:lvl2pPr>
            <a:lvl3pPr marL="826770" indent="0">
              <a:buNone/>
              <a:defRPr sz="1625">
                <a:solidFill>
                  <a:schemeClr val="tx1">
                    <a:tint val="75000"/>
                  </a:schemeClr>
                </a:solidFill>
              </a:defRPr>
            </a:lvl3pPr>
            <a:lvl4pPr marL="1238885" indent="0">
              <a:buNone/>
              <a:defRPr sz="1445">
                <a:solidFill>
                  <a:schemeClr val="tx1">
                    <a:tint val="75000"/>
                  </a:schemeClr>
                </a:solidFill>
              </a:defRPr>
            </a:lvl4pPr>
            <a:lvl5pPr marL="1652270" indent="0">
              <a:buNone/>
              <a:defRPr sz="1445">
                <a:solidFill>
                  <a:schemeClr val="tx1">
                    <a:tint val="75000"/>
                  </a:schemeClr>
                </a:solidFill>
              </a:defRPr>
            </a:lvl5pPr>
            <a:lvl6pPr marL="2065655" indent="0">
              <a:buNone/>
              <a:defRPr sz="1445">
                <a:solidFill>
                  <a:schemeClr val="tx1">
                    <a:tint val="75000"/>
                  </a:schemeClr>
                </a:solidFill>
              </a:defRPr>
            </a:lvl6pPr>
            <a:lvl7pPr marL="2479040" indent="0">
              <a:buNone/>
              <a:defRPr sz="1445">
                <a:solidFill>
                  <a:schemeClr val="tx1">
                    <a:tint val="75000"/>
                  </a:schemeClr>
                </a:solidFill>
              </a:defRPr>
            </a:lvl7pPr>
            <a:lvl8pPr marL="2892425" indent="0">
              <a:buNone/>
              <a:defRPr sz="1445">
                <a:solidFill>
                  <a:schemeClr val="tx1">
                    <a:tint val="75000"/>
                  </a:schemeClr>
                </a:solidFill>
              </a:defRPr>
            </a:lvl8pPr>
            <a:lvl9pPr marL="3304540" indent="0">
              <a:buNone/>
              <a:defRPr sz="1445">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pPr lvl="0"/>
            <a:endParaRPr lang="zh-CN" altLang="en-US">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550835" y="11948400"/>
            <a:ext cx="4858366" cy="33794535"/>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5607502" y="11948400"/>
            <a:ext cx="4858366" cy="33794535"/>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lvl="0"/>
            <a:endParaRPr lang="zh-CN" altLang="en-US">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758833" y="2726322"/>
            <a:ext cx="9501907" cy="9897735"/>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072371" y="13279270"/>
            <a:ext cx="4403767" cy="6151999"/>
          </a:xfrm>
        </p:spPr>
        <p:txBody>
          <a:bodyPr anchor="ctr" anchorCtr="0"/>
          <a:lstStyle>
            <a:lvl1pPr marL="0" indent="0">
              <a:buNone/>
              <a:defRPr sz="2530"/>
            </a:lvl1pPr>
            <a:lvl2pPr marL="413385" indent="0">
              <a:buNone/>
              <a:defRPr sz="2170"/>
            </a:lvl2pPr>
            <a:lvl3pPr marL="826770" indent="0">
              <a:buNone/>
              <a:defRPr sz="1805"/>
            </a:lvl3pPr>
            <a:lvl4pPr marL="1238885" indent="0">
              <a:buNone/>
              <a:defRPr sz="1625"/>
            </a:lvl4pPr>
            <a:lvl5pPr marL="1652270" indent="0">
              <a:buNone/>
              <a:defRPr sz="1625"/>
            </a:lvl5pPr>
            <a:lvl6pPr marL="2065655" indent="0">
              <a:buNone/>
              <a:defRPr sz="1625"/>
            </a:lvl6pPr>
            <a:lvl7pPr marL="2479040" indent="0">
              <a:buNone/>
              <a:defRPr sz="1625"/>
            </a:lvl7pPr>
            <a:lvl8pPr marL="2892425" indent="0">
              <a:buNone/>
              <a:defRPr sz="1625"/>
            </a:lvl8pPr>
            <a:lvl9pPr marL="3304540" indent="0">
              <a:buNone/>
              <a:defRPr sz="1625"/>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1072371" y="19901896"/>
            <a:ext cx="4403767" cy="2631518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5653777" y="13279270"/>
            <a:ext cx="4425455" cy="6151999"/>
          </a:xfrm>
        </p:spPr>
        <p:txBody>
          <a:bodyPr anchor="ctr" anchorCtr="0"/>
          <a:lstStyle>
            <a:lvl1pPr marL="0" indent="0">
              <a:buNone/>
              <a:defRPr sz="2530"/>
            </a:lvl1pPr>
            <a:lvl2pPr marL="413385" indent="0">
              <a:buNone/>
              <a:defRPr sz="2170"/>
            </a:lvl2pPr>
            <a:lvl3pPr marL="826770" indent="0">
              <a:buNone/>
              <a:defRPr sz="1805"/>
            </a:lvl3pPr>
            <a:lvl4pPr marL="1238885" indent="0">
              <a:buNone/>
              <a:defRPr sz="1625"/>
            </a:lvl4pPr>
            <a:lvl5pPr marL="1652270" indent="0">
              <a:buNone/>
              <a:defRPr sz="1625"/>
            </a:lvl5pPr>
            <a:lvl6pPr marL="2065655" indent="0">
              <a:buNone/>
              <a:defRPr sz="1625"/>
            </a:lvl6pPr>
            <a:lvl7pPr marL="2479040" indent="0">
              <a:buNone/>
              <a:defRPr sz="1625"/>
            </a:lvl7pPr>
            <a:lvl8pPr marL="2892425" indent="0">
              <a:buNone/>
              <a:defRPr sz="1625"/>
            </a:lvl8pPr>
            <a:lvl9pPr marL="3304540" indent="0">
              <a:buNone/>
              <a:defRPr sz="1625"/>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5653777" y="19901896"/>
            <a:ext cx="4425455" cy="2631518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lvl="0"/>
            <a:endParaRPr lang="zh-CN" altLang="en-US">
              <a:latin typeface="Arial" panose="020B0604020202020204" pitchFamily="34" charset="0"/>
            </a:endParaRPr>
          </a:p>
        </p:txBody>
      </p:sp>
      <p:sp>
        <p:nvSpPr>
          <p:cNvPr id="8" name="页脚占位符 7"/>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9" name="灯片编号占位符 8"/>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lvl="0"/>
            <a:endParaRPr lang="zh-CN" altLang="en-US">
              <a:latin typeface="Arial" panose="020B0604020202020204" pitchFamily="34" charset="0"/>
            </a:endParaRPr>
          </a:p>
        </p:txBody>
      </p:sp>
      <p:sp>
        <p:nvSpPr>
          <p:cNvPr id="4" name="页脚占位符 3"/>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5" name="灯片编号占位符 4"/>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lvl="0"/>
            <a:endParaRPr lang="zh-CN" altLang="en-US">
              <a:latin typeface="Arial" panose="020B0604020202020204" pitchFamily="34" charset="0"/>
            </a:endParaRPr>
          </a:p>
        </p:txBody>
      </p:sp>
      <p:sp>
        <p:nvSpPr>
          <p:cNvPr id="3" name="页脚占位符 2"/>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4" name="灯片编号占位符 3"/>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758833" y="3413827"/>
            <a:ext cx="3553173" cy="11948400"/>
          </a:xfrm>
        </p:spPr>
        <p:txBody>
          <a:bodyPr anchor="b"/>
          <a:lstStyle>
            <a:lvl1pPr>
              <a:defRPr sz="289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683534" y="7372922"/>
            <a:ext cx="5577206" cy="36390464"/>
          </a:xfrm>
        </p:spPr>
        <p:txBody>
          <a:bodyPr/>
          <a:lstStyle>
            <a:lvl1pPr>
              <a:defRPr sz="2890"/>
            </a:lvl1pPr>
            <a:lvl2pPr>
              <a:defRPr sz="2530"/>
            </a:lvl2pPr>
            <a:lvl3pPr>
              <a:defRPr sz="2170"/>
            </a:lvl3pPr>
            <a:lvl4pPr>
              <a:defRPr sz="1805"/>
            </a:lvl4pPr>
            <a:lvl5pPr>
              <a:defRPr sz="1805"/>
            </a:lvl5pPr>
            <a:lvl6pPr>
              <a:defRPr sz="1805"/>
            </a:lvl6pPr>
            <a:lvl7pPr>
              <a:defRPr sz="1805"/>
            </a:lvl7pPr>
            <a:lvl8pPr>
              <a:defRPr sz="1805"/>
            </a:lvl8pPr>
            <a:lvl9pPr>
              <a:defRPr sz="1805"/>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758833" y="15362229"/>
            <a:ext cx="3553173" cy="28460428"/>
          </a:xfrm>
        </p:spPr>
        <p:txBody>
          <a:bodyPr/>
          <a:lstStyle>
            <a:lvl1pPr marL="0" indent="0">
              <a:buNone/>
              <a:defRPr sz="1445"/>
            </a:lvl1pPr>
            <a:lvl2pPr marL="413385" indent="0">
              <a:buNone/>
              <a:defRPr sz="1265"/>
            </a:lvl2pPr>
            <a:lvl3pPr marL="826770" indent="0">
              <a:buNone/>
              <a:defRPr sz="1085"/>
            </a:lvl3pPr>
            <a:lvl4pPr marL="1238885" indent="0">
              <a:buNone/>
              <a:defRPr sz="905"/>
            </a:lvl4pPr>
            <a:lvl5pPr marL="1652270" indent="0">
              <a:buNone/>
              <a:defRPr sz="905"/>
            </a:lvl5pPr>
            <a:lvl6pPr marL="2065655" indent="0">
              <a:buNone/>
              <a:defRPr sz="905"/>
            </a:lvl6pPr>
            <a:lvl7pPr marL="2479040" indent="0">
              <a:buNone/>
              <a:defRPr sz="905"/>
            </a:lvl7pPr>
            <a:lvl8pPr marL="2892425" indent="0">
              <a:buNone/>
              <a:defRPr sz="905"/>
            </a:lvl8pPr>
            <a:lvl9pPr marL="3304540" indent="0">
              <a:buNone/>
              <a:defRPr sz="905"/>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a:endParaRPr lang="zh-CN" altLang="en-US">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758833" y="3413827"/>
            <a:ext cx="3763813" cy="11948400"/>
          </a:xfrm>
        </p:spPr>
        <p:txBody>
          <a:bodyPr anchor="b"/>
          <a:lstStyle>
            <a:lvl1pPr>
              <a:defRPr sz="289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4683534" y="3413837"/>
            <a:ext cx="5577206" cy="40349558"/>
          </a:xfrm>
        </p:spPr>
        <p:txBody>
          <a:bodyPr/>
          <a:lstStyle>
            <a:lvl1pPr marL="0" indent="0">
              <a:buNone/>
              <a:defRPr sz="2890"/>
            </a:lvl1pPr>
            <a:lvl2pPr marL="413385" indent="0">
              <a:buNone/>
              <a:defRPr sz="2530"/>
            </a:lvl2pPr>
            <a:lvl3pPr marL="826770" indent="0">
              <a:buNone/>
              <a:defRPr sz="2170"/>
            </a:lvl3pPr>
            <a:lvl4pPr marL="1238885" indent="0">
              <a:buNone/>
              <a:defRPr sz="1805"/>
            </a:lvl4pPr>
            <a:lvl5pPr marL="1652270" indent="0">
              <a:buNone/>
              <a:defRPr sz="1805"/>
            </a:lvl5pPr>
            <a:lvl6pPr marL="2065655" indent="0">
              <a:buNone/>
              <a:defRPr sz="1805"/>
            </a:lvl6pPr>
            <a:lvl7pPr marL="2479040" indent="0">
              <a:buNone/>
              <a:defRPr sz="1805"/>
            </a:lvl7pPr>
            <a:lvl8pPr marL="2892425" indent="0">
              <a:buNone/>
              <a:defRPr sz="1805"/>
            </a:lvl8pPr>
            <a:lvl9pPr marL="3304540" indent="0">
              <a:buNone/>
              <a:defRPr sz="1805"/>
            </a:lvl9pPr>
          </a:lstStyle>
          <a:p>
            <a:endParaRPr lang="zh-CN" altLang="en-US"/>
          </a:p>
        </p:txBody>
      </p:sp>
      <p:sp>
        <p:nvSpPr>
          <p:cNvPr id="4" name="文本占位符 3"/>
          <p:cNvSpPr>
            <a:spLocks noGrp="1"/>
          </p:cNvSpPr>
          <p:nvPr>
            <p:ph type="body" sz="half" idx="2"/>
          </p:nvPr>
        </p:nvSpPr>
        <p:spPr>
          <a:xfrm>
            <a:off x="758833" y="15362229"/>
            <a:ext cx="3763813" cy="28460428"/>
          </a:xfrm>
        </p:spPr>
        <p:txBody>
          <a:bodyPr/>
          <a:lstStyle>
            <a:lvl1pPr marL="0" indent="0">
              <a:buNone/>
              <a:defRPr sz="1805"/>
            </a:lvl1pPr>
            <a:lvl2pPr marL="413385" indent="0">
              <a:buNone/>
              <a:defRPr sz="1625"/>
            </a:lvl2pPr>
            <a:lvl3pPr marL="826770" indent="0">
              <a:buNone/>
              <a:defRPr sz="1445"/>
            </a:lvl3pPr>
            <a:lvl4pPr marL="1238885" indent="0">
              <a:buNone/>
              <a:defRPr sz="1265"/>
            </a:lvl4pPr>
            <a:lvl5pPr marL="1652270" indent="0">
              <a:buNone/>
              <a:defRPr sz="1265"/>
            </a:lvl5pPr>
            <a:lvl6pPr marL="2065655" indent="0">
              <a:buNone/>
              <a:defRPr sz="1265"/>
            </a:lvl6pPr>
            <a:lvl7pPr marL="2479040" indent="0">
              <a:buNone/>
              <a:defRPr sz="1265"/>
            </a:lvl7pPr>
            <a:lvl8pPr marL="2892425" indent="0">
              <a:buNone/>
              <a:defRPr sz="1265"/>
            </a:lvl8pPr>
            <a:lvl9pPr marL="3304540" indent="0">
              <a:buNone/>
              <a:defRPr sz="1265"/>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a:endParaRPr lang="zh-CN" altLang="en-US">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image" Target="../media/image1.png"/><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3"/>
        </a:blipFill>
        <a:effectLst/>
      </p:bgPr>
    </p:bg>
    <p:spTree>
      <p:nvGrpSpPr>
        <p:cNvPr id="1" name=""/>
        <p:cNvGrpSpPr/>
        <p:nvPr/>
      </p:nvGrpSpPr>
      <p:grpSpPr/>
      <p:sp>
        <p:nvSpPr>
          <p:cNvPr id="1026" name="标题 1025"/>
          <p:cNvSpPr>
            <a:spLocks noGrp="1"/>
          </p:cNvSpPr>
          <p:nvPr>
            <p:ph type="title"/>
          </p:nvPr>
        </p:nvSpPr>
        <p:spPr>
          <a:xfrm>
            <a:off x="550835" y="2050673"/>
            <a:ext cx="9915035" cy="8534571"/>
          </a:xfrm>
          <a:prstGeom prst="rect">
            <a:avLst/>
          </a:prstGeom>
          <a:noFill/>
          <a:ln w="9525">
            <a:noFill/>
          </a:ln>
        </p:spPr>
        <p:txBody>
          <a:bodyPr anchor="ctr" anchorCtr="0"/>
          <a:p>
            <a:pPr lvl="0"/>
            <a:r>
              <a:rPr lang="zh-CN" altLang="en-US"/>
              <a:t>单击此处编辑母版标题样式</a:t>
            </a:r>
            <a:endParaRPr lang="zh-CN" altLang="en-US"/>
          </a:p>
        </p:txBody>
      </p:sp>
      <p:sp>
        <p:nvSpPr>
          <p:cNvPr id="1027" name="文本占位符 1026"/>
          <p:cNvSpPr>
            <a:spLocks noGrp="1"/>
          </p:cNvSpPr>
          <p:nvPr>
            <p:ph type="body" idx="1"/>
          </p:nvPr>
        </p:nvSpPr>
        <p:spPr>
          <a:xfrm>
            <a:off x="550835" y="11948400"/>
            <a:ext cx="9915035" cy="33794535"/>
          </a:xfrm>
          <a:prstGeom prst="rect">
            <a:avLst/>
          </a:prstGeom>
          <a:noFill/>
          <a:ln w="9525">
            <a:noFill/>
          </a:ln>
        </p:spPr>
        <p:txBody>
          <a:bodyPr/>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28" name="日期占位符 1027"/>
          <p:cNvSpPr>
            <a:spLocks noGrp="1"/>
          </p:cNvSpPr>
          <p:nvPr>
            <p:ph type="dt" sz="half" idx="2"/>
          </p:nvPr>
        </p:nvSpPr>
        <p:spPr>
          <a:xfrm>
            <a:off x="550835" y="46631951"/>
            <a:ext cx="2570565" cy="3556071"/>
          </a:xfrm>
          <a:prstGeom prst="rect">
            <a:avLst/>
          </a:prstGeom>
          <a:noFill/>
          <a:ln w="9525">
            <a:noFill/>
          </a:ln>
        </p:spPr>
        <p:txBody>
          <a:bodyPr/>
          <a:lstStyle>
            <a:lvl1pPr>
              <a:defRPr sz="1690"/>
            </a:lvl1pPr>
          </a:lstStyle>
          <a:p>
            <a:pPr lvl="0"/>
            <a:endParaRPr lang="zh-CN" altLang="en-US">
              <a:latin typeface="Arial" panose="020B0604020202020204" pitchFamily="34" charset="0"/>
            </a:endParaRPr>
          </a:p>
        </p:txBody>
      </p:sp>
      <p:sp>
        <p:nvSpPr>
          <p:cNvPr id="1029" name="页脚占位符 1028"/>
          <p:cNvSpPr>
            <a:spLocks noGrp="1"/>
          </p:cNvSpPr>
          <p:nvPr>
            <p:ph type="ftr" sz="quarter" idx="3"/>
          </p:nvPr>
        </p:nvSpPr>
        <p:spPr>
          <a:xfrm>
            <a:off x="3764040" y="46631951"/>
            <a:ext cx="3488623" cy="3556071"/>
          </a:xfrm>
          <a:prstGeom prst="rect">
            <a:avLst/>
          </a:prstGeom>
          <a:noFill/>
          <a:ln w="9525">
            <a:noFill/>
          </a:ln>
        </p:spPr>
        <p:txBody>
          <a:bodyPr/>
          <a:lstStyle>
            <a:lvl1pPr algn="ctr">
              <a:defRPr sz="1690"/>
            </a:lvl1pPr>
          </a:lstStyle>
          <a:p>
            <a:pPr lvl="0"/>
            <a:endParaRPr lang="zh-CN" altLang="en-US">
              <a:latin typeface="Arial" panose="020B0604020202020204" pitchFamily="34" charset="0"/>
            </a:endParaRPr>
          </a:p>
        </p:txBody>
      </p:sp>
      <p:sp>
        <p:nvSpPr>
          <p:cNvPr id="1030" name="灯片编号占位符 1029"/>
          <p:cNvSpPr>
            <a:spLocks noGrp="1"/>
          </p:cNvSpPr>
          <p:nvPr>
            <p:ph type="sldNum" sz="quarter" idx="4"/>
          </p:nvPr>
        </p:nvSpPr>
        <p:spPr>
          <a:xfrm>
            <a:off x="7895305" y="46631951"/>
            <a:ext cx="2570565" cy="3556071"/>
          </a:xfrm>
          <a:prstGeom prst="rect">
            <a:avLst/>
          </a:prstGeom>
          <a:noFill/>
          <a:ln w="9525">
            <a:noFill/>
          </a:ln>
        </p:spPr>
        <p:txBody>
          <a:bodyPr/>
          <a:lstStyle>
            <a:lvl1pPr algn="r">
              <a:defRPr sz="1690"/>
            </a:lvl1p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marL="0" lvl="0" indent="0" algn="ctr" defTabSz="1101725" eaLnBrk="1" fontAlgn="base" latinLnBrk="0" hangingPunct="1">
        <a:lnSpc>
          <a:spcPct val="100000"/>
        </a:lnSpc>
        <a:spcBef>
          <a:spcPct val="0"/>
        </a:spcBef>
        <a:spcAft>
          <a:spcPct val="0"/>
        </a:spcAft>
        <a:buNone/>
        <a:defRPr sz="5300" b="0" i="0" u="none" kern="1200" baseline="0">
          <a:solidFill>
            <a:schemeClr val="tx2"/>
          </a:solidFill>
          <a:latin typeface="+mj-lt"/>
          <a:ea typeface="+mj-ea"/>
          <a:cs typeface="+mj-cs"/>
        </a:defRPr>
      </a:lvl1pPr>
    </p:titleStyle>
    <p:bodyStyle>
      <a:lvl1pPr marL="413385" lvl="0" indent="-413385" algn="l" defTabSz="1101725" eaLnBrk="1" fontAlgn="base" latinLnBrk="0" hangingPunct="1">
        <a:lnSpc>
          <a:spcPct val="100000"/>
        </a:lnSpc>
        <a:spcBef>
          <a:spcPct val="24000"/>
        </a:spcBef>
        <a:spcAft>
          <a:spcPct val="0"/>
        </a:spcAft>
        <a:buChar char="•"/>
        <a:defRPr sz="3855" b="0" i="0" u="none" kern="1200" baseline="0">
          <a:solidFill>
            <a:schemeClr val="tx1"/>
          </a:solidFill>
          <a:latin typeface="+mn-lt"/>
          <a:ea typeface="+mn-ea"/>
          <a:cs typeface="+mn-cs"/>
        </a:defRPr>
      </a:lvl1pPr>
      <a:lvl2pPr marL="895350" lvl="1" indent="-344170" algn="l" defTabSz="1101725" eaLnBrk="1" fontAlgn="base" latinLnBrk="0" hangingPunct="1">
        <a:lnSpc>
          <a:spcPct val="100000"/>
        </a:lnSpc>
        <a:spcBef>
          <a:spcPct val="24000"/>
        </a:spcBef>
        <a:spcAft>
          <a:spcPct val="0"/>
        </a:spcAft>
        <a:buChar char="–"/>
        <a:defRPr sz="3370" b="0" i="0" u="none" kern="1200" baseline="0">
          <a:solidFill>
            <a:schemeClr val="tx1"/>
          </a:solidFill>
          <a:latin typeface="+mn-lt"/>
          <a:ea typeface="+mn-ea"/>
          <a:cs typeface="+mn-cs"/>
        </a:defRPr>
      </a:lvl2pPr>
      <a:lvl3pPr marL="1377315" lvl="2" indent="-275590" algn="l" defTabSz="1101725" eaLnBrk="1" fontAlgn="base" latinLnBrk="0" hangingPunct="1">
        <a:lnSpc>
          <a:spcPct val="100000"/>
        </a:lnSpc>
        <a:spcBef>
          <a:spcPct val="24000"/>
        </a:spcBef>
        <a:spcAft>
          <a:spcPct val="0"/>
        </a:spcAft>
        <a:buChar char="•"/>
        <a:defRPr sz="2890" b="0" i="0" u="none" kern="1200" baseline="0">
          <a:solidFill>
            <a:schemeClr val="tx1"/>
          </a:solidFill>
          <a:latin typeface="+mn-lt"/>
          <a:ea typeface="+mn-ea"/>
          <a:cs typeface="+mn-cs"/>
        </a:defRPr>
      </a:lvl3pPr>
      <a:lvl4pPr marL="1927860" lvl="3" indent="-275590" algn="l" defTabSz="1101725" eaLnBrk="1" fontAlgn="base" latinLnBrk="0" hangingPunct="1">
        <a:lnSpc>
          <a:spcPct val="100000"/>
        </a:lnSpc>
        <a:spcBef>
          <a:spcPct val="24000"/>
        </a:spcBef>
        <a:spcAft>
          <a:spcPct val="0"/>
        </a:spcAft>
        <a:buChar char="–"/>
        <a:defRPr sz="2405" b="0" i="0" u="none" kern="1200" baseline="0">
          <a:solidFill>
            <a:schemeClr val="tx1"/>
          </a:solidFill>
          <a:latin typeface="+mn-lt"/>
          <a:ea typeface="+mn-ea"/>
          <a:cs typeface="+mn-cs"/>
        </a:defRPr>
      </a:lvl4pPr>
      <a:lvl5pPr marL="2479040" lvl="4" indent="-275590" algn="l" defTabSz="1101725" eaLnBrk="1" fontAlgn="base" latinLnBrk="0" hangingPunct="1">
        <a:lnSpc>
          <a:spcPct val="100000"/>
        </a:lnSpc>
        <a:spcBef>
          <a:spcPct val="24000"/>
        </a:spcBef>
        <a:spcAft>
          <a:spcPct val="0"/>
        </a:spcAft>
        <a:buChar char="»"/>
        <a:defRPr sz="2405" b="0" i="0" u="none" kern="1200" baseline="0">
          <a:solidFill>
            <a:schemeClr val="tx1"/>
          </a:solidFill>
          <a:latin typeface="+mn-lt"/>
          <a:ea typeface="+mn-ea"/>
          <a:cs typeface="+mn-cs"/>
        </a:defRPr>
      </a:lvl5pPr>
      <a:lvl6pPr marL="3029585" lvl="5" indent="-275590" algn="l" defTabSz="1101725" eaLnBrk="1" fontAlgn="base" latinLnBrk="0" hangingPunct="1">
        <a:lnSpc>
          <a:spcPct val="100000"/>
        </a:lnSpc>
        <a:spcBef>
          <a:spcPct val="24000"/>
        </a:spcBef>
        <a:spcAft>
          <a:spcPct val="0"/>
        </a:spcAft>
        <a:buChar char="»"/>
        <a:defRPr sz="2405" b="0" i="0" u="none" kern="1200" baseline="0">
          <a:solidFill>
            <a:schemeClr val="tx1"/>
          </a:solidFill>
          <a:latin typeface="+mn-lt"/>
          <a:ea typeface="+mn-ea"/>
          <a:cs typeface="+mn-cs"/>
        </a:defRPr>
      </a:lvl6pPr>
      <a:lvl7pPr marL="3580765" lvl="6" indent="-275590" algn="l" defTabSz="1101725" eaLnBrk="1" fontAlgn="base" latinLnBrk="0" hangingPunct="1">
        <a:lnSpc>
          <a:spcPct val="100000"/>
        </a:lnSpc>
        <a:spcBef>
          <a:spcPct val="24000"/>
        </a:spcBef>
        <a:spcAft>
          <a:spcPct val="0"/>
        </a:spcAft>
        <a:buChar char="»"/>
        <a:defRPr sz="2405" b="0" i="0" u="none" kern="1200" baseline="0">
          <a:solidFill>
            <a:schemeClr val="tx1"/>
          </a:solidFill>
          <a:latin typeface="+mn-lt"/>
          <a:ea typeface="+mn-ea"/>
          <a:cs typeface="+mn-cs"/>
        </a:defRPr>
      </a:lvl7pPr>
      <a:lvl8pPr marL="4131310" lvl="7" indent="-275590" algn="l" defTabSz="1101725" eaLnBrk="1" fontAlgn="base" latinLnBrk="0" hangingPunct="1">
        <a:lnSpc>
          <a:spcPct val="100000"/>
        </a:lnSpc>
        <a:spcBef>
          <a:spcPct val="24000"/>
        </a:spcBef>
        <a:spcAft>
          <a:spcPct val="0"/>
        </a:spcAft>
        <a:buChar char="»"/>
        <a:defRPr sz="2405" b="0" i="0" u="none" kern="1200" baseline="0">
          <a:solidFill>
            <a:schemeClr val="tx1"/>
          </a:solidFill>
          <a:latin typeface="+mn-lt"/>
          <a:ea typeface="+mn-ea"/>
          <a:cs typeface="+mn-cs"/>
        </a:defRPr>
      </a:lvl8pPr>
      <a:lvl9pPr marL="4681855" lvl="8" indent="-275590" algn="l" defTabSz="1101725" eaLnBrk="1" fontAlgn="base" latinLnBrk="0" hangingPunct="1">
        <a:lnSpc>
          <a:spcPct val="100000"/>
        </a:lnSpc>
        <a:spcBef>
          <a:spcPct val="24000"/>
        </a:spcBef>
        <a:spcAft>
          <a:spcPct val="0"/>
        </a:spcAft>
        <a:buChar char="»"/>
        <a:defRPr sz="2405" b="0" i="0" u="none" kern="1200" baseline="0">
          <a:solidFill>
            <a:schemeClr val="tx1"/>
          </a:solidFill>
          <a:latin typeface="+mn-lt"/>
          <a:ea typeface="+mn-ea"/>
          <a:cs typeface="+mn-cs"/>
        </a:defRPr>
      </a:lvl9pPr>
    </p:bodyStyle>
    <p:otherStyle>
      <a:lvl1pPr marL="0" lvl="0" indent="0" algn="l" defTabSz="1101725" eaLnBrk="1" fontAlgn="base" latinLnBrk="0" hangingPunct="1">
        <a:lnSpc>
          <a:spcPct val="100000"/>
        </a:lnSpc>
        <a:spcBef>
          <a:spcPct val="0"/>
        </a:spcBef>
        <a:spcAft>
          <a:spcPct val="0"/>
        </a:spcAft>
        <a:buNone/>
        <a:defRPr sz="2170" b="0" i="0" u="none" kern="1200" baseline="0">
          <a:solidFill>
            <a:schemeClr val="tx1"/>
          </a:solidFill>
          <a:latin typeface="+mn-lt"/>
          <a:ea typeface="+mn-ea"/>
          <a:cs typeface="+mn-cs"/>
        </a:defRPr>
      </a:lvl1pPr>
      <a:lvl2pPr marL="550545" lvl="1"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1101725" lvl="2"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652270" lvl="3"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2203450" lvl="4"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753995" lvl="5"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3304540" lvl="6"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855720" lvl="7"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4406265" lvl="8"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image" Target="../media/image6.png"/><Relationship Id="rId8" Type="http://schemas.openxmlformats.org/officeDocument/2006/relationships/tags" Target="../tags/tag4.xml"/><Relationship Id="rId7" Type="http://schemas.openxmlformats.org/officeDocument/2006/relationships/tags" Target="../tags/tag3.xml"/><Relationship Id="rId6" Type="http://schemas.openxmlformats.org/officeDocument/2006/relationships/image" Target="../media/image5.png"/><Relationship Id="rId5" Type="http://schemas.openxmlformats.org/officeDocument/2006/relationships/tags" Target="../tags/tag2.xml"/><Relationship Id="rId4" Type="http://schemas.openxmlformats.org/officeDocument/2006/relationships/image" Target="../media/image4.png"/><Relationship Id="rId3" Type="http://schemas.openxmlformats.org/officeDocument/2006/relationships/image" Target="../media/image3.png"/><Relationship Id="rId21" Type="http://schemas.openxmlformats.org/officeDocument/2006/relationships/notesSlide" Target="../notesSlides/notesSlide1.xml"/><Relationship Id="rId20" Type="http://schemas.openxmlformats.org/officeDocument/2006/relationships/slideLayout" Target="../slideLayouts/slideLayout7.xml"/><Relationship Id="rId2" Type="http://schemas.openxmlformats.org/officeDocument/2006/relationships/tags" Target="../tags/tag1.xml"/><Relationship Id="rId19" Type="http://schemas.openxmlformats.org/officeDocument/2006/relationships/tags" Target="../tags/tag12.xml"/><Relationship Id="rId18" Type="http://schemas.openxmlformats.org/officeDocument/2006/relationships/tags" Target="../tags/tag11.xml"/><Relationship Id="rId17" Type="http://schemas.openxmlformats.org/officeDocument/2006/relationships/tags" Target="../tags/tag10.xml"/><Relationship Id="rId16" Type="http://schemas.openxmlformats.org/officeDocument/2006/relationships/tags" Target="../tags/tag9.xml"/><Relationship Id="rId15" Type="http://schemas.openxmlformats.org/officeDocument/2006/relationships/image" Target="../media/image8.png"/><Relationship Id="rId14" Type="http://schemas.openxmlformats.org/officeDocument/2006/relationships/tags" Target="../tags/tag8.xml"/><Relationship Id="rId13" Type="http://schemas.openxmlformats.org/officeDocument/2006/relationships/tags" Target="../tags/tag7.xml"/><Relationship Id="rId12" Type="http://schemas.openxmlformats.org/officeDocument/2006/relationships/tags" Target="../tags/tag6.xml"/><Relationship Id="rId11" Type="http://schemas.openxmlformats.org/officeDocument/2006/relationships/image" Target="../media/image7.png"/><Relationship Id="rId10" Type="http://schemas.openxmlformats.org/officeDocument/2006/relationships/tags" Target="../tags/tag5.xml"/><Relationship Id="rId1"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矩形 2"/>
          <p:cNvSpPr/>
          <p:nvPr/>
        </p:nvSpPr>
        <p:spPr>
          <a:xfrm>
            <a:off x="-635" y="-394970"/>
            <a:ext cx="11017250" cy="51245770"/>
          </a:xfrm>
          <a:prstGeom prst="rect">
            <a:avLst/>
          </a:prstGeom>
          <a:blipFill rotWithShape="1">
            <a:blip r:embed="rId1"/>
            <a:tile tx="0" ty="0" sx="100000" sy="100000" flip="none" algn="tl"/>
          </a:blip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sz="240"/>
          </a:p>
        </p:txBody>
      </p:sp>
      <p:sp>
        <p:nvSpPr>
          <p:cNvPr id="154" name="圆角矩形 153"/>
          <p:cNvSpPr/>
          <p:nvPr/>
        </p:nvSpPr>
        <p:spPr>
          <a:xfrm>
            <a:off x="-53330" y="3781658"/>
            <a:ext cx="11050985" cy="177166"/>
          </a:xfrm>
          <a:prstGeom prst="roundRect">
            <a:avLst>
              <a:gd name="adj" fmla="val 3584"/>
            </a:avLst>
          </a:prstGeom>
          <a:solidFill>
            <a:srgbClr val="88858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sz="120"/>
          </a:p>
        </p:txBody>
      </p:sp>
      <p:sp>
        <p:nvSpPr>
          <p:cNvPr id="155" name="圆角矩形 154"/>
          <p:cNvSpPr/>
          <p:nvPr/>
        </p:nvSpPr>
        <p:spPr>
          <a:xfrm>
            <a:off x="6659938" y="3781658"/>
            <a:ext cx="4382167" cy="177166"/>
          </a:xfrm>
          <a:prstGeom prst="roundRect">
            <a:avLst/>
          </a:prstGeom>
          <a:solidFill>
            <a:schemeClr val="accent3">
              <a:lumMod val="6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sz="120"/>
          </a:p>
        </p:txBody>
      </p:sp>
      <p:grpSp>
        <p:nvGrpSpPr>
          <p:cNvPr id="200" name="组合 199"/>
          <p:cNvGrpSpPr/>
          <p:nvPr/>
        </p:nvGrpSpPr>
        <p:grpSpPr>
          <a:xfrm rot="0">
            <a:off x="426720" y="4069080"/>
            <a:ext cx="10172065" cy="10258425"/>
            <a:chOff x="-964" y="11544"/>
            <a:chExt cx="16002" cy="15133"/>
          </a:xfrm>
        </p:grpSpPr>
        <p:sp>
          <p:nvSpPr>
            <p:cNvPr id="158" name="圆角矩形 157"/>
            <p:cNvSpPr/>
            <p:nvPr/>
          </p:nvSpPr>
          <p:spPr>
            <a:xfrm>
              <a:off x="-964" y="11544"/>
              <a:ext cx="16002" cy="15133"/>
            </a:xfrm>
            <a:prstGeom prst="roundRect">
              <a:avLst>
                <a:gd name="adj" fmla="val 5165"/>
              </a:avLst>
            </a:prstGeom>
            <a:solidFill>
              <a:schemeClr val="bg1"/>
            </a:solidFill>
            <a:ln>
              <a:noFill/>
            </a:ln>
            <a:effectLst>
              <a:outerShdw blurRad="50800" dist="38100" dir="5400000" algn="t" rotWithShape="0">
                <a:prstClr val="black">
                  <a:alpha val="40000"/>
                </a:prst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sz="100"/>
            </a:p>
          </p:txBody>
        </p:sp>
        <p:sp>
          <p:nvSpPr>
            <p:cNvPr id="159" name="文本框 158"/>
            <p:cNvSpPr txBox="1"/>
            <p:nvPr/>
          </p:nvSpPr>
          <p:spPr>
            <a:xfrm>
              <a:off x="-431" y="13387"/>
              <a:ext cx="15209" cy="13241"/>
            </a:xfrm>
            <a:prstGeom prst="rect">
              <a:avLst/>
            </a:prstGeom>
            <a:noFill/>
          </p:spPr>
          <p:txBody>
            <a:bodyPr wrap="square" rtlCol="0">
              <a:noAutofit/>
            </a:bodyPr>
            <a:p>
              <a:pPr>
                <a:lnSpc>
                  <a:spcPts val="3800"/>
                </a:lnSpc>
                <a:spcAft>
                  <a:spcPts val="0"/>
                </a:spcAft>
              </a:pPr>
              <a:r>
                <a:rPr lang="zh-CN" altLang="en-US" sz="2800" b="1">
                  <a:solidFill>
                    <a:srgbClr val="2355BB"/>
                  </a:solidFill>
                  <a:effectLst>
                    <a:innerShdw blurRad="63500" dist="50800" dir="18900000">
                      <a:prstClr val="black">
                        <a:alpha val="50000"/>
                      </a:prstClr>
                    </a:innerShdw>
                  </a:effectLst>
                  <a:latin typeface="+mn-ea"/>
                  <a:ea typeface="+mn-ea"/>
                </a:rPr>
                <a:t>制定背景：</a:t>
              </a:r>
              <a:r>
                <a:rPr lang="zh-CN" altLang="en-US" sz="2800">
                  <a:latin typeface="+mn-ea"/>
                  <a:ea typeface="+mn-ea"/>
                </a:rPr>
                <a:t>近年来，国家和省相继出台《中华人民共和国粮食安全保障法》《广东省粮食安全保障条例》等法律法规，对地方储备粮管理提出了更高、更严的要求。江门市于2023年2月印发《江门市市级储备粮管理办法》（江府〔2023〕9号）。</a:t>
              </a:r>
              <a:endParaRPr lang="zh-CN" altLang="en-US" sz="2800">
                <a:latin typeface="+mn-ea"/>
                <a:ea typeface="+mn-ea"/>
              </a:endParaRPr>
            </a:p>
            <a:p>
              <a:pPr>
                <a:lnSpc>
                  <a:spcPts val="3800"/>
                </a:lnSpc>
                <a:spcAft>
                  <a:spcPts val="0"/>
                </a:spcAft>
              </a:pPr>
              <a:r>
                <a:rPr lang="zh-CN" altLang="en-US" sz="2800">
                  <a:latin typeface="+mn-ea"/>
                  <a:ea typeface="+mn-ea"/>
                </a:rPr>
                <a:t>《开平市地方储备粮油管理办法》（开府办〔2021〕38号）自2022年1月1日起施行，有效期至2026年12月31日，即将到期。为适应当前粮食安全治理的新形势、新要求，确保政策连续稳定、管理规范统一，并有效衔接</a:t>
              </a:r>
              <a:r>
                <a:rPr lang="zh-CN" altLang="en-US" sz="2800">
                  <a:latin typeface="+mn-ea"/>
                  <a:ea typeface="+mn-ea"/>
                  <a:sym typeface="+mn-ea"/>
                </a:rPr>
                <a:t>《开平市地方储备粮油管理办法》</a:t>
              </a:r>
              <a:r>
                <a:rPr lang="zh-CN" altLang="en-US" sz="2800">
                  <a:latin typeface="+mn-ea"/>
                  <a:ea typeface="+mn-ea"/>
                </a:rPr>
                <a:t>到期后的制度空白，</a:t>
              </a:r>
              <a:r>
                <a:rPr lang="zh-CN" altLang="en-US" sz="2800">
                  <a:latin typeface="+mn-ea"/>
                  <a:ea typeface="+mn-ea"/>
                  <a:sym typeface="+mn-ea"/>
                </a:rPr>
                <a:t>我市</a:t>
              </a:r>
              <a:r>
                <a:rPr lang="zh-CN" altLang="en-US" sz="2800">
                  <a:latin typeface="+mn-ea"/>
                  <a:ea typeface="+mn-ea"/>
                </a:rPr>
                <a:t>制定了《开平市贯彻〈江门市市级储备粮管理办法〉的实施意见》（以下简称《实施意见》）。</a:t>
              </a:r>
              <a:endParaRPr lang="zh-CN" altLang="en-US" sz="2800">
                <a:latin typeface="+mn-ea"/>
                <a:ea typeface="+mn-ea"/>
              </a:endParaRPr>
            </a:p>
            <a:p>
              <a:pPr>
                <a:lnSpc>
                  <a:spcPts val="3800"/>
                </a:lnSpc>
                <a:spcAft>
                  <a:spcPts val="0"/>
                </a:spcAft>
              </a:pPr>
              <a:r>
                <a:rPr lang="zh-CN" altLang="en-US" sz="2800" b="1">
                  <a:solidFill>
                    <a:srgbClr val="2355BB"/>
                  </a:solidFill>
                  <a:effectLst>
                    <a:innerShdw blurRad="63500" dist="50800" dir="18900000">
                      <a:prstClr val="black">
                        <a:alpha val="50000"/>
                      </a:prstClr>
                    </a:innerShdw>
                  </a:effectLst>
                  <a:latin typeface="+mn-ea"/>
                  <a:ea typeface="+mn-ea"/>
                </a:rPr>
                <a:t>制定目的：</a:t>
              </a:r>
              <a:r>
                <a:rPr lang="zh-CN" altLang="en-US" sz="2800">
                  <a:latin typeface="+mn-ea"/>
                  <a:ea typeface="+mn-ea"/>
                </a:rPr>
                <a:t>制定该《实施意见》旨在全面贯彻《中华人民共和国粮食安全保障法》《粮食流通管理条例》及《广东省粮食安全保障条例》等上位法律法规，并切实参照</a:t>
              </a:r>
              <a:r>
                <a:rPr lang="zh-CN" altLang="en-US" sz="2800">
                  <a:latin typeface="+mn-ea"/>
                  <a:ea typeface="+mn-ea"/>
                  <a:sym typeface="+mn-ea"/>
                </a:rPr>
                <a:t>《江门市市级储备粮油管理办法》</a:t>
              </a:r>
              <a:r>
                <a:rPr lang="zh-CN" altLang="en-US" sz="2800">
                  <a:latin typeface="+mn-ea"/>
                  <a:ea typeface="+mn-ea"/>
                </a:rPr>
                <a:t>对开平市地方储备粮进行科学管理。通过明确管理边界与执行标准，从而更好地发挥储备粮在宏观调控、稳定市场及应对突发事件中的关键作用。</a:t>
              </a:r>
              <a:endParaRPr lang="zh-CN" altLang="en-US" sz="2800">
                <a:latin typeface="+mn-ea"/>
                <a:ea typeface="+mn-ea"/>
              </a:endParaRPr>
            </a:p>
          </p:txBody>
        </p:sp>
        <p:sp>
          <p:nvSpPr>
            <p:cNvPr id="171" name="立方体 170"/>
            <p:cNvSpPr/>
            <p:nvPr/>
          </p:nvSpPr>
          <p:spPr>
            <a:xfrm>
              <a:off x="-258" y="12015"/>
              <a:ext cx="4336" cy="1150"/>
            </a:xfrm>
            <a:prstGeom prst="cube">
              <a:avLst/>
            </a:prstGeom>
            <a:gradFill>
              <a:gsLst>
                <a:gs pos="50000">
                  <a:srgbClr val="72ACA1"/>
                </a:gs>
                <a:gs pos="0">
                  <a:srgbClr val="95C2BB"/>
                </a:gs>
                <a:gs pos="100000">
                  <a:srgbClr val="516457"/>
                </a:gs>
              </a:gsLst>
              <a:lin ang="5400000" scaled="1"/>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72" name="矩形 171"/>
            <p:cNvSpPr/>
            <p:nvPr/>
          </p:nvSpPr>
          <p:spPr>
            <a:xfrm>
              <a:off x="170" y="12226"/>
              <a:ext cx="5140" cy="1150"/>
            </a:xfrm>
            <a:prstGeom prst="rect">
              <a:avLst/>
            </a:prstGeom>
            <a:noFill/>
            <a:ln>
              <a:noFill/>
            </a:ln>
          </p:spPr>
          <p:txBody>
            <a:bodyPr wrap="none" rtlCol="0" anchor="t">
              <a:noAutofit/>
              <a:scene3d>
                <a:camera prst="orthographicFront"/>
                <a:lightRig rig="threePt" dir="t"/>
              </a:scene3d>
            </a:bodyPr>
            <a:p>
              <a:pPr algn="l"/>
              <a:r>
                <a:rPr lang="zh-CN" altLang="en-US" sz="3200" b="1">
                  <a:solidFill>
                    <a:schemeClr val="bg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rPr>
                <a:t>背景及目的</a:t>
              </a:r>
              <a:endParaRPr lang="zh-CN" altLang="en-US" sz="3200" b="1">
                <a:solidFill>
                  <a:schemeClr val="bg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endParaRPr>
            </a:p>
          </p:txBody>
        </p:sp>
      </p:grpSp>
      <p:grpSp>
        <p:nvGrpSpPr>
          <p:cNvPr id="10" name="组合 9"/>
          <p:cNvGrpSpPr/>
          <p:nvPr/>
        </p:nvGrpSpPr>
        <p:grpSpPr>
          <a:xfrm rot="0">
            <a:off x="467360" y="14510385"/>
            <a:ext cx="10229850" cy="2895043"/>
            <a:chOff x="-947" y="32684"/>
            <a:chExt cx="16234" cy="8159"/>
          </a:xfrm>
        </p:grpSpPr>
        <p:sp>
          <p:nvSpPr>
            <p:cNvPr id="11" name="圆角矩形 10"/>
            <p:cNvSpPr/>
            <p:nvPr/>
          </p:nvSpPr>
          <p:spPr>
            <a:xfrm>
              <a:off x="-947" y="32684"/>
              <a:ext cx="16234" cy="8159"/>
            </a:xfrm>
            <a:prstGeom prst="roundRect">
              <a:avLst>
                <a:gd name="adj" fmla="val 2999"/>
              </a:avLst>
            </a:prstGeom>
            <a:solidFill>
              <a:schemeClr val="bg1"/>
            </a:solidFill>
            <a:ln>
              <a:noFill/>
            </a:ln>
            <a:effectLst>
              <a:outerShdw blurRad="50800" dist="38100" dir="5400000" algn="t" rotWithShape="0">
                <a:prstClr val="black">
                  <a:alpha val="40000"/>
                </a:prst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sz="100"/>
                <a:t>根据《国务院办公厅关于进一步构建高质量充电基础设施体系的指导意见》（国办发〔</a:t>
              </a:r>
              <a:r>
                <a:rPr lang="en-US" altLang="zh-CN" sz="100"/>
                <a:t>2023</a:t>
              </a:r>
              <a:r>
                <a:rPr lang="zh-CN" altLang="en-US" sz="100"/>
                <a:t>〕</a:t>
              </a:r>
              <a:r>
                <a:rPr lang="en-US" altLang="zh-CN" sz="100"/>
                <a:t>19</a:t>
              </a:r>
              <a:r>
                <a:rPr lang="zh-CN" altLang="en-US" sz="100"/>
                <a:t>号）、《关于进一步提升电动汽车充电基础设施服务保障能力的实施意见》（发改能源规〔</a:t>
              </a:r>
              <a:r>
                <a:rPr lang="en-US" altLang="zh-CN" sz="100"/>
                <a:t>2022</a:t>
              </a:r>
              <a:r>
                <a:rPr lang="zh-CN" altLang="en-US" sz="100"/>
                <a:t>〕</a:t>
              </a:r>
              <a:r>
                <a:rPr lang="en-US" altLang="zh-CN" sz="100"/>
                <a:t>53</a:t>
              </a:r>
              <a:r>
                <a:rPr lang="zh-CN" altLang="en-US" sz="100"/>
                <a:t>号）、《广东省电动汽车充电基础设施</a:t>
              </a:r>
              <a:r>
                <a:rPr lang="en-US" altLang="zh-CN" sz="100"/>
                <a:t>“</a:t>
              </a:r>
              <a:r>
                <a:rPr lang="zh-CN" altLang="en-US" sz="100"/>
                <a:t>十四五</a:t>
              </a:r>
              <a:r>
                <a:rPr lang="en-US" altLang="zh-CN" sz="100"/>
                <a:t>”</a:t>
              </a:r>
              <a:r>
                <a:rPr lang="zh-CN" altLang="en-US" sz="100"/>
                <a:t>规划》、《关于印发江门市物业小区电动汽车自用充电设施报装办理流程的通知》</a:t>
              </a:r>
              <a:r>
                <a:rPr lang="en-US" altLang="zh-CN" sz="100"/>
                <a:t>(</a:t>
              </a:r>
              <a:r>
                <a:rPr lang="zh-CN" altLang="en-US" sz="100"/>
                <a:t>江建房函〔</a:t>
              </a:r>
              <a:r>
                <a:rPr lang="en-US" altLang="zh-CN" sz="100"/>
                <a:t>2023</a:t>
              </a:r>
              <a:r>
                <a:rPr lang="zh-CN" altLang="en-US" sz="100"/>
                <a:t>〕</a:t>
              </a:r>
              <a:r>
                <a:rPr lang="en-US" altLang="zh-CN" sz="100"/>
                <a:t>29</a:t>
              </a:r>
              <a:r>
                <a:rPr lang="zh-CN" altLang="en-US" sz="100"/>
                <a:t>号</a:t>
              </a:r>
              <a:r>
                <a:rPr lang="en-US" altLang="zh-CN" sz="100"/>
                <a:t>)</a:t>
              </a:r>
              <a:r>
                <a:rPr lang="zh-CN" altLang="en-US" sz="100"/>
                <a:t>等文件精神，并结合我市实际情况，制定本办法。</a:t>
              </a:r>
              <a:endParaRPr lang="zh-CN" altLang="en-US" sz="100"/>
            </a:p>
          </p:txBody>
        </p:sp>
        <p:sp>
          <p:nvSpPr>
            <p:cNvPr id="12" name="文本框 11"/>
            <p:cNvSpPr txBox="1"/>
            <p:nvPr/>
          </p:nvSpPr>
          <p:spPr>
            <a:xfrm>
              <a:off x="-380" y="35130"/>
              <a:ext cx="15400" cy="5711"/>
            </a:xfrm>
            <a:prstGeom prst="rect">
              <a:avLst/>
            </a:prstGeom>
            <a:noFill/>
            <a:extLst>
              <a:ext uri="{909E8E84-426E-40DD-AFC4-6F175D3DCCD1}">
                <a14:hiddenFill xmlns:a14="http://schemas.microsoft.com/office/drawing/2010/main">
                  <a:solidFill>
                    <a:schemeClr val="tx1"/>
                  </a:solidFill>
                </a14:hiddenFill>
              </a:ext>
            </a:extLst>
          </p:spPr>
          <p:txBody>
            <a:bodyPr wrap="square" rtlCol="0">
              <a:noAutofit/>
            </a:bodyPr>
            <a:p>
              <a:pPr marL="457200" indent="-457200">
                <a:lnSpc>
                  <a:spcPts val="3800"/>
                </a:lnSpc>
                <a:spcAft>
                  <a:spcPts val="0"/>
                </a:spcAft>
                <a:buFont typeface="Wingdings" panose="05000000000000000000" charset="0"/>
                <a:buChar char="Ø"/>
              </a:pPr>
              <a:r>
                <a:rPr lang="zh-CN" altLang="en-US" sz="2800">
                  <a:latin typeface="+mn-ea"/>
                  <a:ea typeface="+mn-ea"/>
                </a:rPr>
                <a:t>《中华人民共和国粮食安全保障法》。</a:t>
              </a:r>
              <a:endParaRPr lang="zh-CN" altLang="en-US" sz="2800">
                <a:latin typeface="+mn-ea"/>
                <a:ea typeface="+mn-ea"/>
              </a:endParaRPr>
            </a:p>
            <a:p>
              <a:pPr marL="457200" indent="-457200">
                <a:lnSpc>
                  <a:spcPts val="3800"/>
                </a:lnSpc>
                <a:spcAft>
                  <a:spcPts val="0"/>
                </a:spcAft>
                <a:buFont typeface="Wingdings" panose="05000000000000000000" charset="0"/>
                <a:buChar char="Ø"/>
              </a:pPr>
              <a:r>
                <a:rPr lang="zh-CN" altLang="en-US" sz="2800">
                  <a:latin typeface="+mn-ea"/>
                  <a:ea typeface="+mn-ea"/>
                </a:rPr>
                <a:t>《粮食流通管理条例》。</a:t>
              </a:r>
              <a:endParaRPr lang="zh-CN" altLang="en-US" sz="2800">
                <a:latin typeface="+mn-ea"/>
                <a:ea typeface="+mn-ea"/>
              </a:endParaRPr>
            </a:p>
            <a:p>
              <a:pPr marL="457200" indent="-457200">
                <a:lnSpc>
                  <a:spcPts val="3800"/>
                </a:lnSpc>
                <a:spcAft>
                  <a:spcPts val="0"/>
                </a:spcAft>
                <a:buFont typeface="Wingdings" panose="05000000000000000000" charset="0"/>
                <a:buChar char="Ø"/>
              </a:pPr>
              <a:r>
                <a:rPr lang="zh-CN" altLang="en-US" sz="2800">
                  <a:latin typeface="+mn-ea"/>
                  <a:ea typeface="+mn-ea"/>
                </a:rPr>
                <a:t>《广东省粮食安全保障条例》。</a:t>
              </a:r>
              <a:endParaRPr lang="zh-CN" altLang="en-US" sz="2800">
                <a:latin typeface="+mn-ea"/>
                <a:ea typeface="+mn-ea"/>
              </a:endParaRPr>
            </a:p>
            <a:p>
              <a:pPr marL="457200" indent="-457200">
                <a:lnSpc>
                  <a:spcPts val="3800"/>
                </a:lnSpc>
                <a:spcAft>
                  <a:spcPts val="0"/>
                </a:spcAft>
                <a:buFont typeface="Wingdings" panose="05000000000000000000" charset="0"/>
                <a:buChar char="Ø"/>
              </a:pPr>
              <a:r>
                <a:rPr lang="zh-CN" altLang="en-US" sz="2800">
                  <a:latin typeface="+mn-ea"/>
                  <a:ea typeface="+mn-ea"/>
                </a:rPr>
                <a:t>《江门市市级储备粮管理办法》（江府〔2023〕9号）。</a:t>
              </a:r>
              <a:endParaRPr lang="zh-CN" altLang="en-US" sz="2800">
                <a:latin typeface="+mn-ea"/>
                <a:ea typeface="+mn-ea"/>
              </a:endParaRPr>
            </a:p>
          </p:txBody>
        </p:sp>
      </p:grpSp>
      <p:pic>
        <p:nvPicPr>
          <p:cNvPr id="20" name="图片 19" descr="麦袋和麦穗position_newest_0_resourcebtn&amp;"/>
          <p:cNvPicPr>
            <a:picLocks noChangeAspect="1"/>
          </p:cNvPicPr>
          <p:nvPr>
            <p:custDataLst>
              <p:tags r:id="rId2"/>
            </p:custDataLst>
          </p:nvPr>
        </p:nvPicPr>
        <p:blipFill>
          <a:blip r:embed="rId3">
            <a:alphaModFix amt="80000"/>
          </a:blip>
          <a:stretch>
            <a:fillRect/>
          </a:stretch>
        </p:blipFill>
        <p:spPr>
          <a:xfrm>
            <a:off x="8100739" y="26679652"/>
            <a:ext cx="2458098" cy="2026931"/>
          </a:xfrm>
          <a:prstGeom prst="rect">
            <a:avLst/>
          </a:prstGeom>
        </p:spPr>
      </p:pic>
      <p:pic>
        <p:nvPicPr>
          <p:cNvPr id="2" name="图片 1"/>
          <p:cNvPicPr>
            <a:picLocks noChangeAspect="1"/>
          </p:cNvPicPr>
          <p:nvPr/>
        </p:nvPicPr>
        <p:blipFill>
          <a:blip r:embed="rId4">
            <a:alphaModFix amt="80000"/>
          </a:blip>
          <a:stretch>
            <a:fillRect/>
          </a:stretch>
        </p:blipFill>
        <p:spPr>
          <a:xfrm>
            <a:off x="-36195" y="-35560"/>
            <a:ext cx="11038840" cy="3836670"/>
          </a:xfrm>
          <a:prstGeom prst="rect">
            <a:avLst/>
          </a:prstGeom>
        </p:spPr>
      </p:pic>
      <p:sp>
        <p:nvSpPr>
          <p:cNvPr id="15" name="立方体 14"/>
          <p:cNvSpPr/>
          <p:nvPr/>
        </p:nvSpPr>
        <p:spPr>
          <a:xfrm>
            <a:off x="926006" y="14584345"/>
            <a:ext cx="2753380" cy="730255"/>
          </a:xfrm>
          <a:prstGeom prst="cube">
            <a:avLst/>
          </a:prstGeom>
          <a:gradFill>
            <a:gsLst>
              <a:gs pos="50000">
                <a:srgbClr val="72ACA1"/>
              </a:gs>
              <a:gs pos="0">
                <a:srgbClr val="95C2BB"/>
              </a:gs>
              <a:gs pos="100000">
                <a:srgbClr val="516457"/>
              </a:gs>
            </a:gsLst>
            <a:lin ang="5400000" scaled="1"/>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33" name="文本框 132"/>
          <p:cNvSpPr txBox="1"/>
          <p:nvPr/>
        </p:nvSpPr>
        <p:spPr>
          <a:xfrm>
            <a:off x="611510" y="1404645"/>
            <a:ext cx="9615222" cy="2122805"/>
          </a:xfrm>
          <a:prstGeom prst="rect">
            <a:avLst/>
          </a:prstGeom>
          <a:noFill/>
        </p:spPr>
        <p:txBody>
          <a:bodyPr wrap="square" rtlCol="0">
            <a:spAutoFit/>
            <a:scene3d>
              <a:camera prst="orthographicFront"/>
              <a:lightRig rig="threePt" dir="t"/>
            </a:scene3d>
          </a:bodyPr>
          <a:p>
            <a:r>
              <a:rPr lang="zh-CN" altLang="en-US" sz="4400" b="1">
                <a:solidFill>
                  <a:schemeClr val="tx1"/>
                </a:solidFill>
                <a:effectLst>
                  <a:outerShdw blurRad="38100" dist="19050" dir="2700000" algn="tl" rotWithShape="0">
                    <a:schemeClr val="dk1">
                      <a:alpha val="40000"/>
                    </a:schemeClr>
                  </a:outerShdw>
                </a:effectLst>
                <a:latin typeface="汉仪雅酷黑 75W" panose="020B0804020202020204" charset="-122"/>
                <a:ea typeface="汉仪雅酷黑 75W" panose="020B0804020202020204" charset="-122"/>
                <a:cs typeface="汉仪雅酷黑 75W" panose="020B0804020202020204" charset="-122"/>
                <a:sym typeface="汉仪雅酷黑 75W" panose="020B0804020202020204" charset="-122"/>
              </a:rPr>
              <a:t>一图读懂：开平市贯彻《江门市市级</a:t>
            </a:r>
            <a:r>
              <a:rPr lang="en-US" altLang="zh-CN" sz="4400" b="1">
                <a:solidFill>
                  <a:schemeClr val="tx1"/>
                </a:solidFill>
                <a:effectLst>
                  <a:outerShdw blurRad="38100" dist="19050" dir="2700000" algn="tl" rotWithShape="0">
                    <a:schemeClr val="dk1">
                      <a:alpha val="40000"/>
                    </a:schemeClr>
                  </a:outerShdw>
                </a:effectLst>
                <a:latin typeface="汉仪雅酷黑 75W" panose="020B0804020202020204" charset="-122"/>
                <a:ea typeface="汉仪雅酷黑 75W" panose="020B0804020202020204" charset="-122"/>
                <a:cs typeface="汉仪雅酷黑 75W" panose="020B0804020202020204" charset="-122"/>
                <a:sym typeface="汉仪雅酷黑 75W" panose="020B0804020202020204" charset="-122"/>
              </a:rPr>
              <a:t>                           </a:t>
            </a:r>
            <a:endParaRPr lang="en-US" altLang="zh-CN" sz="4400" b="1">
              <a:solidFill>
                <a:schemeClr val="tx1"/>
              </a:solidFill>
              <a:effectLst>
                <a:outerShdw blurRad="38100" dist="19050" dir="2700000" algn="tl" rotWithShape="0">
                  <a:schemeClr val="dk1">
                    <a:alpha val="40000"/>
                  </a:schemeClr>
                </a:outerShdw>
              </a:effectLst>
              <a:latin typeface="汉仪雅酷黑 75W" panose="020B0804020202020204" charset="-122"/>
              <a:ea typeface="汉仪雅酷黑 75W" panose="020B0804020202020204" charset="-122"/>
              <a:cs typeface="汉仪雅酷黑 75W" panose="020B0804020202020204" charset="-122"/>
              <a:sym typeface="汉仪雅酷黑 75W" panose="020B0804020202020204" charset="-122"/>
            </a:endParaRPr>
          </a:p>
          <a:p>
            <a:r>
              <a:rPr lang="en-US" altLang="zh-CN" sz="4400" b="1">
                <a:solidFill>
                  <a:schemeClr val="tx1"/>
                </a:solidFill>
                <a:effectLst>
                  <a:outerShdw blurRad="38100" dist="19050" dir="2700000" algn="tl" rotWithShape="0">
                    <a:schemeClr val="dk1">
                      <a:alpha val="40000"/>
                    </a:schemeClr>
                  </a:outerShdw>
                </a:effectLst>
                <a:latin typeface="汉仪雅酷黑 75W" panose="020B0804020202020204" charset="-122"/>
                <a:ea typeface="汉仪雅酷黑 75W" panose="020B0804020202020204" charset="-122"/>
                <a:cs typeface="汉仪雅酷黑 75W" panose="020B0804020202020204" charset="-122"/>
                <a:sym typeface="汉仪雅酷黑 75W" panose="020B0804020202020204" charset="-122"/>
              </a:rPr>
              <a:t>                </a:t>
            </a:r>
            <a:r>
              <a:rPr lang="zh-CN" altLang="en-US" sz="4400" b="1">
                <a:solidFill>
                  <a:schemeClr val="tx1"/>
                </a:solidFill>
                <a:effectLst>
                  <a:outerShdw blurRad="38100" dist="19050" dir="2700000" algn="tl" rotWithShape="0">
                    <a:schemeClr val="dk1">
                      <a:alpha val="40000"/>
                    </a:schemeClr>
                  </a:outerShdw>
                </a:effectLst>
                <a:latin typeface="汉仪雅酷黑 75W" panose="020B0804020202020204" charset="-122"/>
                <a:ea typeface="汉仪雅酷黑 75W" panose="020B0804020202020204" charset="-122"/>
                <a:cs typeface="汉仪雅酷黑 75W" panose="020B0804020202020204" charset="-122"/>
                <a:sym typeface="汉仪雅酷黑 75W" panose="020B0804020202020204" charset="-122"/>
              </a:rPr>
              <a:t>储备粮管理办法》的实施</a:t>
            </a:r>
            <a:r>
              <a:rPr lang="en-US" altLang="zh-CN" sz="4400" b="1">
                <a:solidFill>
                  <a:schemeClr val="tx1"/>
                </a:solidFill>
                <a:effectLst>
                  <a:outerShdw blurRad="38100" dist="19050" dir="2700000" algn="tl" rotWithShape="0">
                    <a:schemeClr val="dk1">
                      <a:alpha val="40000"/>
                    </a:schemeClr>
                  </a:outerShdw>
                </a:effectLst>
                <a:latin typeface="汉仪雅酷黑 75W" panose="020B0804020202020204" charset="-122"/>
                <a:ea typeface="汉仪雅酷黑 75W" panose="020B0804020202020204" charset="-122"/>
                <a:cs typeface="汉仪雅酷黑 75W" panose="020B0804020202020204" charset="-122"/>
                <a:sym typeface="汉仪雅酷黑 75W" panose="020B0804020202020204" charset="-122"/>
              </a:rPr>
              <a:t>  </a:t>
            </a:r>
            <a:endParaRPr lang="en-US" altLang="zh-CN" sz="4400" b="1">
              <a:solidFill>
                <a:schemeClr val="tx1"/>
              </a:solidFill>
              <a:effectLst>
                <a:outerShdw blurRad="38100" dist="19050" dir="2700000" algn="tl" rotWithShape="0">
                  <a:schemeClr val="dk1">
                    <a:alpha val="40000"/>
                  </a:schemeClr>
                </a:outerShdw>
              </a:effectLst>
              <a:latin typeface="汉仪雅酷黑 75W" panose="020B0804020202020204" charset="-122"/>
              <a:ea typeface="汉仪雅酷黑 75W" panose="020B0804020202020204" charset="-122"/>
              <a:cs typeface="汉仪雅酷黑 75W" panose="020B0804020202020204" charset="-122"/>
              <a:sym typeface="汉仪雅酷黑 75W" panose="020B0804020202020204" charset="-122"/>
            </a:endParaRPr>
          </a:p>
          <a:p>
            <a:r>
              <a:rPr lang="en-US" altLang="zh-CN" sz="4400" b="1">
                <a:solidFill>
                  <a:schemeClr val="tx1"/>
                </a:solidFill>
                <a:effectLst>
                  <a:outerShdw blurRad="38100" dist="19050" dir="2700000" algn="tl" rotWithShape="0">
                    <a:schemeClr val="dk1">
                      <a:alpha val="40000"/>
                    </a:schemeClr>
                  </a:outerShdw>
                </a:effectLst>
                <a:latin typeface="汉仪雅酷黑 75W" panose="020B0804020202020204" charset="-122"/>
                <a:ea typeface="汉仪雅酷黑 75W" panose="020B0804020202020204" charset="-122"/>
                <a:cs typeface="汉仪雅酷黑 75W" panose="020B0804020202020204" charset="-122"/>
                <a:sym typeface="汉仪雅酷黑 75W" panose="020B0804020202020204" charset="-122"/>
              </a:rPr>
              <a:t>                </a:t>
            </a:r>
            <a:r>
              <a:rPr lang="zh-CN" altLang="en-US" sz="4400" b="1">
                <a:solidFill>
                  <a:schemeClr val="tx1"/>
                </a:solidFill>
                <a:effectLst>
                  <a:outerShdw blurRad="38100" dist="19050" dir="2700000" algn="tl" rotWithShape="0">
                    <a:schemeClr val="dk1">
                      <a:alpha val="40000"/>
                    </a:schemeClr>
                  </a:outerShdw>
                </a:effectLst>
                <a:latin typeface="汉仪雅酷黑 75W" panose="020B0804020202020204" charset="-122"/>
                <a:ea typeface="汉仪雅酷黑 75W" panose="020B0804020202020204" charset="-122"/>
                <a:cs typeface="汉仪雅酷黑 75W" panose="020B0804020202020204" charset="-122"/>
                <a:sym typeface="汉仪雅酷黑 75W" panose="020B0804020202020204" charset="-122"/>
              </a:rPr>
              <a:t>意见</a:t>
            </a:r>
            <a:endParaRPr lang="zh-CN" altLang="en-US" sz="4400" b="1">
              <a:solidFill>
                <a:schemeClr val="tx1"/>
              </a:solidFill>
              <a:effectLst>
                <a:outerShdw blurRad="38100" dist="19050" dir="2700000" algn="tl" rotWithShape="0">
                  <a:schemeClr val="dk1">
                    <a:alpha val="40000"/>
                  </a:schemeClr>
                </a:outerShdw>
              </a:effectLst>
              <a:latin typeface="汉仪雅酷黑 75W" panose="020B0804020202020204" charset="-122"/>
              <a:ea typeface="汉仪雅酷黑 75W" panose="020B0804020202020204" charset="-122"/>
              <a:cs typeface="汉仪雅酷黑 75W" panose="020B0804020202020204" charset="-122"/>
              <a:sym typeface="汉仪雅酷黑 75W" panose="020B0804020202020204" charset="-122"/>
            </a:endParaRPr>
          </a:p>
        </p:txBody>
      </p:sp>
      <p:sp>
        <p:nvSpPr>
          <p:cNvPr id="17" name="矩形 16"/>
          <p:cNvSpPr/>
          <p:nvPr/>
        </p:nvSpPr>
        <p:spPr>
          <a:xfrm>
            <a:off x="1357638" y="14727670"/>
            <a:ext cx="1860560" cy="730254"/>
          </a:xfrm>
          <a:prstGeom prst="rect">
            <a:avLst/>
          </a:prstGeom>
          <a:noFill/>
          <a:ln>
            <a:noFill/>
          </a:ln>
        </p:spPr>
        <p:txBody>
          <a:bodyPr wrap="none" rtlCol="0" anchor="t">
            <a:noAutofit/>
            <a:scene3d>
              <a:camera prst="orthographicFront"/>
              <a:lightRig rig="threePt" dir="t"/>
            </a:scene3d>
          </a:bodyPr>
          <a:p>
            <a:pPr algn="l"/>
            <a:r>
              <a:rPr lang="zh-CN" altLang="en-US" sz="3200" b="1">
                <a:solidFill>
                  <a:schemeClr val="bg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rPr>
              <a:t>制定依据</a:t>
            </a:r>
            <a:endParaRPr lang="zh-CN" altLang="en-US" sz="3200" b="1">
              <a:solidFill>
                <a:schemeClr val="bg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endParaRPr>
          </a:p>
        </p:txBody>
      </p:sp>
      <p:sp>
        <p:nvSpPr>
          <p:cNvPr id="177" name="圆角矩形 176"/>
          <p:cNvSpPr/>
          <p:nvPr/>
        </p:nvSpPr>
        <p:spPr>
          <a:xfrm>
            <a:off x="426085" y="17534890"/>
            <a:ext cx="10229215" cy="11439525"/>
          </a:xfrm>
          <a:prstGeom prst="roundRect">
            <a:avLst>
              <a:gd name="adj" fmla="val 2999"/>
            </a:avLst>
          </a:prstGeom>
          <a:solidFill>
            <a:schemeClr val="bg1"/>
          </a:solidFill>
          <a:ln>
            <a:noFill/>
          </a:ln>
          <a:effectLst>
            <a:outerShdw blurRad="50800" dist="38100" dir="5400000" algn="t" rotWithShape="0">
              <a:prstClr val="black">
                <a:alpha val="40000"/>
              </a:prst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sz="100"/>
              <a:t>文件执行范围和有关期限</a:t>
            </a:r>
            <a:endParaRPr lang="zh-CN" altLang="en-US" sz="100"/>
          </a:p>
        </p:txBody>
      </p:sp>
      <p:sp>
        <p:nvSpPr>
          <p:cNvPr id="16" name="立方体 15"/>
          <p:cNvSpPr/>
          <p:nvPr/>
        </p:nvSpPr>
        <p:spPr>
          <a:xfrm>
            <a:off x="838836" y="17665910"/>
            <a:ext cx="2860045" cy="802641"/>
          </a:xfrm>
          <a:prstGeom prst="cube">
            <a:avLst/>
          </a:prstGeom>
          <a:gradFill>
            <a:gsLst>
              <a:gs pos="50000">
                <a:srgbClr val="72ACA1"/>
              </a:gs>
              <a:gs pos="0">
                <a:srgbClr val="95C2BB"/>
              </a:gs>
              <a:gs pos="100000">
                <a:srgbClr val="516457"/>
              </a:gs>
            </a:gsLst>
            <a:lin ang="5400000" scaled="1"/>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8" name="矩形 17"/>
          <p:cNvSpPr/>
          <p:nvPr/>
        </p:nvSpPr>
        <p:spPr>
          <a:xfrm>
            <a:off x="1343033" y="17881102"/>
            <a:ext cx="2080906" cy="730254"/>
          </a:xfrm>
          <a:prstGeom prst="rect">
            <a:avLst/>
          </a:prstGeom>
          <a:noFill/>
          <a:ln>
            <a:noFill/>
          </a:ln>
        </p:spPr>
        <p:txBody>
          <a:bodyPr wrap="none" rtlCol="0" anchor="t">
            <a:noAutofit/>
            <a:scene3d>
              <a:camera prst="orthographicFront"/>
              <a:lightRig rig="threePt" dir="t"/>
            </a:scene3d>
          </a:bodyPr>
          <a:p>
            <a:pPr algn="l"/>
            <a:r>
              <a:rPr lang="zh-CN" altLang="en-US" sz="3200" b="1">
                <a:solidFill>
                  <a:schemeClr val="bg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rPr>
              <a:t>主要内容</a:t>
            </a:r>
            <a:endParaRPr lang="zh-CN" altLang="en-US" sz="3200" b="1">
              <a:solidFill>
                <a:schemeClr val="bg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endParaRPr>
          </a:p>
        </p:txBody>
      </p:sp>
      <p:sp>
        <p:nvSpPr>
          <p:cNvPr id="19" name="文本框 18"/>
          <p:cNvSpPr txBox="1"/>
          <p:nvPr/>
        </p:nvSpPr>
        <p:spPr>
          <a:xfrm>
            <a:off x="775970" y="18686780"/>
            <a:ext cx="9657715" cy="10288270"/>
          </a:xfrm>
          <a:prstGeom prst="rect">
            <a:avLst/>
          </a:prstGeom>
          <a:noFill/>
        </p:spPr>
        <p:txBody>
          <a:bodyPr wrap="square" rtlCol="0">
            <a:noAutofit/>
          </a:bodyPr>
          <a:p>
            <a:pPr algn="just">
              <a:lnSpc>
                <a:spcPts val="3800"/>
              </a:lnSpc>
              <a:spcAft>
                <a:spcPts val="0"/>
              </a:spcAft>
            </a:pPr>
            <a:r>
              <a:rPr lang="zh-CN" altLang="en-US" sz="2800" b="1">
                <a:solidFill>
                  <a:srgbClr val="2355BB"/>
                </a:solidFill>
                <a:effectLst>
                  <a:innerShdw blurRad="63500" dist="50800" dir="18900000">
                    <a:prstClr val="black">
                      <a:alpha val="50000"/>
                    </a:prstClr>
                  </a:innerShdw>
                </a:effectLst>
                <a:latin typeface="+mn-ea"/>
                <a:ea typeface="+mn-ea"/>
              </a:rPr>
              <a:t>明确适用范围：</a:t>
            </a:r>
            <a:r>
              <a:rPr lang="zh-CN" altLang="en-US" sz="2800">
                <a:latin typeface="+mn-ea"/>
                <a:ea typeface="+mn-ea"/>
              </a:rPr>
              <a:t>开平市地方储备粮是指由开平市人民政府根据江门市人民政府下达给我市的粮食储备任务而储备的用于我市粮食宏观调控，稳定粮食市场以及应对重大自然灾害或其他突发公共事件等情况的粮食和食用油。同时，开平市地方储备粮的收储、销售、轮换、储存、动用及相关监督管理活动，参照</a:t>
            </a:r>
            <a:r>
              <a:rPr lang="zh-CN" altLang="en-US" sz="2800">
                <a:latin typeface="+mn-ea"/>
                <a:ea typeface="+mn-ea"/>
                <a:sym typeface="+mn-ea"/>
              </a:rPr>
              <a:t>《江门市市级储备粮管理办法》等</a:t>
            </a:r>
            <a:r>
              <a:rPr lang="zh-CN" altLang="en-US" sz="2800">
                <a:latin typeface="+mn-ea"/>
                <a:ea typeface="+mn-ea"/>
              </a:rPr>
              <a:t>相关规定执行。即：凡</a:t>
            </a:r>
            <a:r>
              <a:rPr lang="zh-CN" altLang="en-US" sz="2800">
                <a:latin typeface="+mn-ea"/>
                <a:ea typeface="+mn-ea"/>
                <a:sym typeface="+mn-ea"/>
              </a:rPr>
              <a:t>《江门市市级储备粮管理办法》</a:t>
            </a:r>
            <a:r>
              <a:rPr lang="zh-CN" altLang="en-US" sz="2800">
                <a:latin typeface="+mn-ea"/>
                <a:ea typeface="+mn-ea"/>
              </a:rPr>
              <a:t>未与上位法冲突且符合我市地方储备粮管理实际的条款，均适用于我市地方储备粮管理。</a:t>
            </a:r>
            <a:endParaRPr lang="zh-CN" altLang="en-US" sz="2800">
              <a:latin typeface="+mn-ea"/>
              <a:ea typeface="+mn-ea"/>
            </a:endParaRPr>
          </a:p>
          <a:p>
            <a:pPr algn="just">
              <a:lnSpc>
                <a:spcPts val="3800"/>
              </a:lnSpc>
              <a:spcAft>
                <a:spcPts val="0"/>
              </a:spcAft>
            </a:pPr>
            <a:r>
              <a:rPr lang="zh-CN" altLang="en-US" sz="2800" b="1">
                <a:solidFill>
                  <a:srgbClr val="2355BB"/>
                </a:solidFill>
                <a:effectLst>
                  <a:innerShdw blurRad="63500" dist="50800" dir="18900000">
                    <a:prstClr val="black">
                      <a:alpha val="50000"/>
                    </a:prstClr>
                  </a:innerShdw>
                </a:effectLst>
                <a:latin typeface="+mn-ea"/>
                <a:ea typeface="+mn-ea"/>
              </a:rPr>
              <a:t>细化储备粮贷款利息拨付标准</a:t>
            </a:r>
            <a:r>
              <a:rPr lang="zh-CN" altLang="en-US" sz="2800" b="1">
                <a:solidFill>
                  <a:srgbClr val="2355BB"/>
                </a:solidFill>
                <a:effectLst>
                  <a:innerShdw blurRad="63500" dist="50800" dir="18900000">
                    <a:prstClr val="black">
                      <a:alpha val="50000"/>
                    </a:prstClr>
                  </a:innerShdw>
                </a:effectLst>
                <a:latin typeface="+mn-ea"/>
                <a:ea typeface="+mn-ea"/>
                <a:sym typeface="+mn-ea"/>
              </a:rPr>
              <a:t>：</a:t>
            </a:r>
            <a:r>
              <a:rPr lang="zh-CN" altLang="en-US" sz="2800">
                <a:latin typeface="+mn-ea"/>
                <a:ea typeface="+mn-ea"/>
              </a:rPr>
              <a:t>针对</a:t>
            </a:r>
            <a:r>
              <a:rPr lang="zh-CN" altLang="en-US" sz="2800">
                <a:latin typeface="+mn-ea"/>
                <a:ea typeface="+mn-ea"/>
                <a:sym typeface="+mn-ea"/>
              </a:rPr>
              <a:t>《江门市市级储备粮管理办法》</a:t>
            </a:r>
            <a:r>
              <a:rPr lang="zh-CN" altLang="en-US" sz="2800">
                <a:latin typeface="+mn-ea"/>
                <a:ea typeface="+mn-ea"/>
              </a:rPr>
              <a:t>中“贷款利息据实拨付”的规定，开平市实行分类管理。静态储备粮贷款利息实行据实拨付；自主轮换储备粮贷款利息补贴，则按照开平市政府批准的标准执行。</a:t>
            </a:r>
            <a:endParaRPr lang="zh-CN" altLang="en-US" sz="2800">
              <a:latin typeface="+mn-ea"/>
              <a:ea typeface="+mn-ea"/>
            </a:endParaRPr>
          </a:p>
          <a:p>
            <a:pPr>
              <a:lnSpc>
                <a:spcPts val="3800"/>
              </a:lnSpc>
              <a:spcAft>
                <a:spcPts val="0"/>
              </a:spcAft>
            </a:pPr>
            <a:r>
              <a:rPr lang="zh-CN" altLang="en-US" sz="2800" b="1">
                <a:solidFill>
                  <a:srgbClr val="2355BB"/>
                </a:solidFill>
                <a:effectLst>
                  <a:innerShdw blurRad="63500" dist="50800" dir="18900000">
                    <a:prstClr val="black">
                      <a:alpha val="50000"/>
                    </a:prstClr>
                  </a:innerShdw>
                </a:effectLst>
                <a:latin typeface="+mn-ea"/>
                <a:ea typeface="+mn-ea"/>
                <a:sym typeface="+mn-ea"/>
              </a:rPr>
              <a:t>规范承储企业利润分配：</a:t>
            </a:r>
            <a:r>
              <a:rPr lang="zh-CN" altLang="en-US" sz="2800">
                <a:latin typeface="+mn-ea"/>
                <a:ea typeface="+mn-ea"/>
                <a:sym typeface="+mn-ea"/>
              </a:rPr>
              <a:t>《江门市市级储备粮管理办法》</a:t>
            </a:r>
            <a:r>
              <a:rPr lang="zh-CN" altLang="en-US" sz="2800">
                <a:latin typeface="+mn-ea"/>
                <a:ea typeface="+mn-ea"/>
                <a:sym typeface="+mn-ea"/>
              </a:rPr>
              <a:t>规定承储企业税后利润需按特定比例上缴预算及发放奖金。结合开平实际，该条款不予参照执行，开平市地方储备粮承储企业的税后利润分配，统一按照开平市市属国有企业的有关规定执行。</a:t>
            </a:r>
            <a:endParaRPr lang="zh-CN" altLang="en-US" sz="2800">
              <a:latin typeface="+mn-ea"/>
              <a:ea typeface="+mn-ea"/>
            </a:endParaRPr>
          </a:p>
          <a:p>
            <a:pPr>
              <a:lnSpc>
                <a:spcPts val="3800"/>
              </a:lnSpc>
              <a:spcAft>
                <a:spcPts val="0"/>
              </a:spcAft>
            </a:pPr>
            <a:r>
              <a:rPr lang="zh-CN" altLang="en-US" sz="2800" b="1">
                <a:solidFill>
                  <a:srgbClr val="2355BB"/>
                </a:solidFill>
                <a:effectLst>
                  <a:innerShdw blurRad="63500" dist="50800" dir="18900000">
                    <a:prstClr val="black">
                      <a:alpha val="50000"/>
                    </a:prstClr>
                  </a:innerShdw>
                </a:effectLst>
                <a:latin typeface="+mn-ea"/>
                <a:ea typeface="+mn-ea"/>
                <a:sym typeface="+mn-ea"/>
              </a:rPr>
              <a:t>明确自主轮换入库成本确定方式：</a:t>
            </a:r>
            <a:r>
              <a:rPr lang="zh-CN" altLang="en-US" sz="2800">
                <a:latin typeface="+mn-ea"/>
                <a:ea typeface="+mn-ea"/>
                <a:sym typeface="+mn-ea"/>
              </a:rPr>
              <a:t>自主轮换的地方储备粮入库成本，按照每次轮换入库的实际交易价格确定，以更贴合市场实际。</a:t>
            </a:r>
            <a:endParaRPr lang="zh-CN" altLang="en-US" sz="2800">
              <a:latin typeface="+mn-ea"/>
              <a:ea typeface="+mn-ea"/>
            </a:endParaRPr>
          </a:p>
          <a:p>
            <a:pPr algn="just">
              <a:lnSpc>
                <a:spcPts val="4000"/>
              </a:lnSpc>
              <a:spcAft>
                <a:spcPts val="1000"/>
              </a:spcAft>
            </a:pPr>
            <a:endParaRPr lang="zh-CN" altLang="en-US" sz="2800">
              <a:latin typeface="+mn-ea"/>
              <a:ea typeface="+mn-ea"/>
            </a:endParaRPr>
          </a:p>
        </p:txBody>
      </p:sp>
      <p:grpSp>
        <p:nvGrpSpPr>
          <p:cNvPr id="161" name="组合 160"/>
          <p:cNvGrpSpPr/>
          <p:nvPr/>
        </p:nvGrpSpPr>
        <p:grpSpPr>
          <a:xfrm rot="0">
            <a:off x="452882" y="38417232"/>
            <a:ext cx="10172700" cy="7130643"/>
            <a:chOff x="-1017" y="78956"/>
            <a:chExt cx="16324" cy="7740"/>
          </a:xfrm>
        </p:grpSpPr>
        <p:sp>
          <p:nvSpPr>
            <p:cNvPr id="162" name="圆角矩形 161"/>
            <p:cNvSpPr/>
            <p:nvPr/>
          </p:nvSpPr>
          <p:spPr>
            <a:xfrm>
              <a:off x="-1017" y="78956"/>
              <a:ext cx="16324" cy="7740"/>
            </a:xfrm>
            <a:prstGeom prst="roundRect">
              <a:avLst>
                <a:gd name="adj" fmla="val 2999"/>
              </a:avLst>
            </a:prstGeom>
            <a:solidFill>
              <a:schemeClr val="bg1"/>
            </a:solidFill>
            <a:ln>
              <a:noFill/>
            </a:ln>
            <a:effectLst>
              <a:outerShdw blurRad="50800" dist="38100" dir="5400000" algn="t" rotWithShape="0">
                <a:prstClr val="black">
                  <a:alpha val="40000"/>
                </a:prst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sz="100"/>
                <a:t>根据《国务院办公厅关于进一步构建高质量充电基础设施体系的指导意见》（国办发〔</a:t>
              </a:r>
              <a:r>
                <a:rPr lang="en-US" altLang="zh-CN" sz="100"/>
                <a:t>2023</a:t>
              </a:r>
              <a:r>
                <a:rPr lang="zh-CN" altLang="en-US" sz="100"/>
                <a:t>〕</a:t>
              </a:r>
              <a:r>
                <a:rPr lang="en-US" altLang="zh-CN" sz="100"/>
                <a:t>19</a:t>
              </a:r>
              <a:r>
                <a:rPr lang="zh-CN" altLang="en-US" sz="100"/>
                <a:t>号）、《关于进一步提升电动汽车充电基础设施服务保障能力的实施意见》（发改能源规〔</a:t>
              </a:r>
              <a:r>
                <a:rPr lang="en-US" altLang="zh-CN" sz="100"/>
                <a:t>2022</a:t>
              </a:r>
              <a:r>
                <a:rPr lang="zh-CN" altLang="en-US" sz="100"/>
                <a:t>〕</a:t>
              </a:r>
              <a:r>
                <a:rPr lang="en-US" altLang="zh-CN" sz="100"/>
                <a:t>53</a:t>
              </a:r>
              <a:r>
                <a:rPr lang="zh-CN" altLang="en-US" sz="100"/>
                <a:t>号）、《广东省电动汽车充电基础设施</a:t>
              </a:r>
              <a:r>
                <a:rPr lang="en-US" altLang="zh-CN" sz="100"/>
                <a:t>“</a:t>
              </a:r>
              <a:r>
                <a:rPr lang="zh-CN" altLang="en-US" sz="100"/>
                <a:t>十四五</a:t>
              </a:r>
              <a:r>
                <a:rPr lang="en-US" altLang="zh-CN" sz="100"/>
                <a:t>”</a:t>
              </a:r>
              <a:r>
                <a:rPr lang="zh-CN" altLang="en-US" sz="100"/>
                <a:t>规划》、《关于印发江门市物业小区电动汽车自用充电设施报装办理流程的通知》</a:t>
              </a:r>
              <a:r>
                <a:rPr lang="en-US" altLang="zh-CN" sz="100"/>
                <a:t>(</a:t>
              </a:r>
              <a:r>
                <a:rPr lang="zh-CN" altLang="en-US" sz="100"/>
                <a:t>江建房函〔</a:t>
              </a:r>
              <a:r>
                <a:rPr lang="en-US" altLang="zh-CN" sz="100"/>
                <a:t>2023</a:t>
              </a:r>
              <a:r>
                <a:rPr lang="zh-CN" altLang="en-US" sz="100"/>
                <a:t>〕</a:t>
              </a:r>
              <a:r>
                <a:rPr lang="en-US" altLang="zh-CN" sz="100"/>
                <a:t>29</a:t>
              </a:r>
              <a:r>
                <a:rPr lang="zh-CN" altLang="en-US" sz="100"/>
                <a:t>号</a:t>
              </a:r>
              <a:r>
                <a:rPr lang="en-US" altLang="zh-CN" sz="100"/>
                <a:t>)</a:t>
              </a:r>
              <a:r>
                <a:rPr lang="zh-CN" altLang="en-US" sz="100"/>
                <a:t>等文件精神，并结合我市实际情况，制定本办法。</a:t>
              </a:r>
              <a:endParaRPr lang="zh-CN" altLang="en-US" sz="100"/>
            </a:p>
          </p:txBody>
        </p:sp>
        <p:sp>
          <p:nvSpPr>
            <p:cNvPr id="163" name="文本框 162"/>
            <p:cNvSpPr txBox="1"/>
            <p:nvPr/>
          </p:nvSpPr>
          <p:spPr>
            <a:xfrm>
              <a:off x="-444" y="80519"/>
              <a:ext cx="15209" cy="5886"/>
            </a:xfrm>
            <a:prstGeom prst="rect">
              <a:avLst/>
            </a:prstGeom>
            <a:noFill/>
          </p:spPr>
          <p:txBody>
            <a:bodyPr wrap="square" rtlCol="0">
              <a:noAutofit/>
            </a:bodyPr>
            <a:p>
              <a:pPr marL="457200" indent="-457200">
                <a:lnSpc>
                  <a:spcPts val="3800"/>
                </a:lnSpc>
                <a:spcAft>
                  <a:spcPts val="0"/>
                </a:spcAft>
                <a:buFont typeface="Wingdings" panose="05000000000000000000" charset="0"/>
                <a:buChar char="Ø"/>
              </a:pPr>
              <a:r>
                <a:rPr lang="zh-CN" altLang="en-US" sz="2800" b="1">
                  <a:solidFill>
                    <a:srgbClr val="2355BB"/>
                  </a:solidFill>
                  <a:effectLst>
                    <a:innerShdw blurRad="63500" dist="50800" dir="18900000">
                      <a:prstClr val="black">
                        <a:alpha val="50000"/>
                      </a:prstClr>
                    </a:innerShdw>
                  </a:effectLst>
                  <a:latin typeface="+mn-ea"/>
                  <a:ea typeface="+mn-ea"/>
                </a:rPr>
                <a:t>施行日期：</a:t>
              </a:r>
              <a:r>
                <a:rPr lang="zh-CN" altLang="en-US" sz="2800">
                  <a:latin typeface="+mn-ea"/>
                  <a:ea typeface="+mn-ea"/>
                </a:rPr>
                <a:t>本《实施意见》自印发之日起正式施行。</a:t>
              </a:r>
              <a:endParaRPr lang="zh-CN" altLang="en-US" sz="2800">
                <a:latin typeface="+mn-ea"/>
                <a:ea typeface="+mn-ea"/>
              </a:endParaRPr>
            </a:p>
            <a:p>
              <a:pPr marL="457200" indent="-457200">
                <a:lnSpc>
                  <a:spcPts val="3800"/>
                </a:lnSpc>
                <a:spcAft>
                  <a:spcPts val="0"/>
                </a:spcAft>
                <a:buFont typeface="Wingdings" panose="05000000000000000000" charset="0"/>
                <a:buChar char="Ø"/>
              </a:pPr>
              <a:r>
                <a:rPr lang="zh-CN" altLang="en-US" sz="2800" b="1">
                  <a:solidFill>
                    <a:srgbClr val="2355BB"/>
                  </a:solidFill>
                  <a:effectLst>
                    <a:innerShdw blurRad="63500" dist="50800" dir="18900000">
                      <a:prstClr val="black">
                        <a:alpha val="50000"/>
                      </a:prstClr>
                    </a:innerShdw>
                  </a:effectLst>
                  <a:latin typeface="+mn-ea"/>
                  <a:ea typeface="+mn-ea"/>
                </a:rPr>
                <a:t>有效期限：</a:t>
              </a:r>
              <a:r>
                <a:rPr lang="zh-CN" altLang="en-US" sz="2800">
                  <a:latin typeface="+mn-ea"/>
                  <a:ea typeface="+mn-ea"/>
                </a:rPr>
                <a:t>有效期至2028年2月29日。</a:t>
              </a:r>
              <a:endParaRPr lang="zh-CN" altLang="en-US" sz="2800">
                <a:latin typeface="+mn-ea"/>
                <a:ea typeface="+mn-ea"/>
              </a:endParaRPr>
            </a:p>
            <a:p>
              <a:pPr marL="457200" indent="-457200">
                <a:lnSpc>
                  <a:spcPts val="3800"/>
                </a:lnSpc>
                <a:spcAft>
                  <a:spcPts val="0"/>
                </a:spcAft>
                <a:buFont typeface="Wingdings" panose="05000000000000000000" charset="0"/>
                <a:buChar char="Ø"/>
              </a:pPr>
              <a:r>
                <a:rPr lang="zh-CN" altLang="en-US" sz="2800" b="1">
                  <a:solidFill>
                    <a:srgbClr val="2355BB"/>
                  </a:solidFill>
                  <a:effectLst>
                    <a:innerShdw blurRad="63500" dist="50800" dir="18900000">
                      <a:prstClr val="black">
                        <a:alpha val="50000"/>
                      </a:prstClr>
                    </a:innerShdw>
                  </a:effectLst>
                  <a:latin typeface="+mn-ea"/>
                  <a:ea typeface="+mn-ea"/>
                </a:rPr>
                <a:t>废止文件：</a:t>
              </a:r>
              <a:r>
                <a:rPr lang="zh-CN" altLang="en-US" sz="2800">
                  <a:latin typeface="+mn-ea"/>
                  <a:ea typeface="+mn-ea"/>
                </a:rPr>
                <a:t>原《开平市人民政府办公室关于印发开平市地方储备粮油管理办法的通知》（开府办〔2021〕38号）同时废止。</a:t>
              </a:r>
              <a:endParaRPr lang="zh-CN" altLang="en-US" sz="2800">
                <a:latin typeface="+mn-ea"/>
                <a:ea typeface="+mn-ea"/>
              </a:endParaRPr>
            </a:p>
            <a:p>
              <a:pPr marL="457200" indent="-457200">
                <a:lnSpc>
                  <a:spcPts val="3800"/>
                </a:lnSpc>
                <a:spcAft>
                  <a:spcPts val="0"/>
                </a:spcAft>
                <a:buFont typeface="Wingdings" panose="05000000000000000000" charset="0"/>
                <a:buChar char="Ø"/>
              </a:pPr>
              <a:r>
                <a:rPr lang="zh-CN" altLang="en-US" sz="2800" b="1">
                  <a:solidFill>
                    <a:srgbClr val="2355BB"/>
                  </a:solidFill>
                  <a:effectLst>
                    <a:innerShdw blurRad="63500" dist="50800" dir="18900000">
                      <a:prstClr val="black">
                        <a:alpha val="50000"/>
                      </a:prstClr>
                    </a:innerShdw>
                  </a:effectLst>
                  <a:latin typeface="+mn-ea"/>
                  <a:ea typeface="+mn-ea"/>
                </a:rPr>
                <a:t>解释权归属：</a:t>
              </a:r>
              <a:r>
                <a:rPr lang="zh-CN" altLang="en-US" sz="2800">
                  <a:latin typeface="+mn-ea"/>
                  <a:ea typeface="+mn-ea"/>
                </a:rPr>
                <a:t>实施过程中的具体问题，由市发展改革局（市粮食和物资储备局）负责解释。</a:t>
              </a:r>
              <a:endParaRPr lang="zh-CN" altLang="en-US" sz="2800">
                <a:latin typeface="+mn-ea"/>
                <a:ea typeface="+mn-ea"/>
              </a:endParaRPr>
            </a:p>
            <a:p>
              <a:pPr marL="457200" indent="-457200">
                <a:lnSpc>
                  <a:spcPts val="3800"/>
                </a:lnSpc>
                <a:spcAft>
                  <a:spcPts val="0"/>
                </a:spcAft>
                <a:buFont typeface="Wingdings" panose="05000000000000000000" charset="0"/>
                <a:buChar char="Ø"/>
              </a:pPr>
              <a:r>
                <a:rPr lang="zh-CN" altLang="en-US" sz="2800" b="1">
                  <a:solidFill>
                    <a:srgbClr val="2355BB"/>
                  </a:solidFill>
                  <a:effectLst>
                    <a:innerShdw blurRad="63500" dist="50800" dir="18900000">
                      <a:prstClr val="black">
                        <a:alpha val="50000"/>
                      </a:prstClr>
                    </a:innerShdw>
                  </a:effectLst>
                  <a:latin typeface="+mn-ea"/>
                  <a:ea typeface="+mn-ea"/>
                </a:rPr>
                <a:t>政策调整原则实施期间：</a:t>
              </a:r>
              <a:r>
                <a:rPr lang="zh-CN" altLang="en-US" sz="2800">
                  <a:latin typeface="+mn-ea"/>
                  <a:ea typeface="+mn-ea"/>
                </a:rPr>
                <a:t>若上级政策有调整，按调整后政策执行；未尽事宜，依照国家、省、江门市有关规定执行。</a:t>
              </a:r>
              <a:endParaRPr lang="zh-CN" altLang="en-US" sz="2800">
                <a:latin typeface="+mn-ea"/>
                <a:ea typeface="+mn-ea"/>
              </a:endParaRPr>
            </a:p>
            <a:p>
              <a:pPr marL="457200" indent="-457200">
                <a:lnSpc>
                  <a:spcPts val="3800"/>
                </a:lnSpc>
                <a:spcAft>
                  <a:spcPts val="0"/>
                </a:spcAft>
                <a:buFont typeface="Wingdings" panose="05000000000000000000" charset="0"/>
                <a:buChar char="Ø"/>
              </a:pPr>
              <a:r>
                <a:rPr lang="zh-CN" altLang="en-US" sz="2800" b="1">
                  <a:solidFill>
                    <a:srgbClr val="2355BB"/>
                  </a:solidFill>
                  <a:effectLst>
                    <a:innerShdw blurRad="63500" dist="50800" dir="18900000">
                      <a:prstClr val="black">
                        <a:alpha val="50000"/>
                      </a:prstClr>
                    </a:innerShdw>
                  </a:effectLst>
                  <a:latin typeface="+mn-ea"/>
                  <a:ea typeface="+mn-ea"/>
                </a:rPr>
                <a:t>附件：《图解：江门市市级储备粮管理办法》</a:t>
              </a:r>
              <a:endParaRPr lang="zh-CN" altLang="en-US" sz="2800" b="1">
                <a:solidFill>
                  <a:srgbClr val="2355BB"/>
                </a:solidFill>
                <a:effectLst>
                  <a:innerShdw blurRad="63500" dist="50800" dir="18900000">
                    <a:prstClr val="black">
                      <a:alpha val="50000"/>
                    </a:prstClr>
                  </a:innerShdw>
                </a:effectLst>
                <a:latin typeface="+mn-ea"/>
                <a:ea typeface="+mn-ea"/>
              </a:endParaRPr>
            </a:p>
            <a:p>
              <a:pPr>
                <a:lnSpc>
                  <a:spcPts val="3800"/>
                </a:lnSpc>
                <a:spcAft>
                  <a:spcPts val="0"/>
                </a:spcAft>
                <a:buFont typeface="Wingdings" panose="05000000000000000000" charset="0"/>
              </a:pPr>
              <a:r>
                <a:rPr lang="en-US" altLang="zh-CN" sz="2800" b="1">
                  <a:solidFill>
                    <a:srgbClr val="2355BB"/>
                  </a:solidFill>
                  <a:effectLst>
                    <a:innerShdw blurRad="63500" dist="50800" dir="18900000">
                      <a:prstClr val="black">
                        <a:alpha val="50000"/>
                      </a:prstClr>
                    </a:innerShdw>
                  </a:effectLst>
                  <a:latin typeface="+mn-ea"/>
                  <a:ea typeface="+mn-ea"/>
                </a:rPr>
                <a:t>          </a:t>
              </a:r>
              <a:endParaRPr lang="zh-CN" altLang="en-US" sz="2800" b="1">
                <a:solidFill>
                  <a:srgbClr val="2355BB"/>
                </a:solidFill>
                <a:effectLst>
                  <a:innerShdw blurRad="63500" dist="50800" dir="18900000">
                    <a:prstClr val="black">
                      <a:alpha val="50000"/>
                    </a:prstClr>
                  </a:innerShdw>
                </a:effectLst>
                <a:latin typeface="+mn-ea"/>
                <a:ea typeface="+mn-ea"/>
              </a:endParaRPr>
            </a:p>
            <a:p>
              <a:pPr marL="457200" indent="-457200">
                <a:lnSpc>
                  <a:spcPts val="3600"/>
                </a:lnSpc>
                <a:spcAft>
                  <a:spcPts val="1000"/>
                </a:spcAft>
                <a:buFont typeface="Wingdings" panose="05000000000000000000" charset="0"/>
                <a:buChar char="Ø"/>
              </a:pPr>
              <a:endParaRPr lang="zh-CN" altLang="en-US" sz="2800" b="1">
                <a:solidFill>
                  <a:srgbClr val="2355BB"/>
                </a:solidFill>
                <a:effectLst>
                  <a:innerShdw blurRad="63500" dist="50800" dir="18900000">
                    <a:prstClr val="black">
                      <a:alpha val="50000"/>
                    </a:prstClr>
                  </a:innerShdw>
                </a:effectLst>
                <a:latin typeface="+mn-ea"/>
                <a:ea typeface="+mn-ea"/>
              </a:endParaRPr>
            </a:p>
          </p:txBody>
        </p:sp>
        <p:sp>
          <p:nvSpPr>
            <p:cNvPr id="164" name="立方体 163"/>
            <p:cNvSpPr/>
            <p:nvPr/>
          </p:nvSpPr>
          <p:spPr>
            <a:xfrm>
              <a:off x="-258" y="79203"/>
              <a:ext cx="5786" cy="1241"/>
            </a:xfrm>
            <a:prstGeom prst="cube">
              <a:avLst/>
            </a:prstGeom>
            <a:gradFill>
              <a:gsLst>
                <a:gs pos="50000">
                  <a:srgbClr val="72ACA1"/>
                </a:gs>
                <a:gs pos="0">
                  <a:srgbClr val="95C2BB"/>
                </a:gs>
                <a:gs pos="100000">
                  <a:srgbClr val="516457"/>
                </a:gs>
              </a:gsLst>
              <a:lin ang="5400000" scaled="1"/>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65" name="矩形 164"/>
            <p:cNvSpPr/>
            <p:nvPr/>
          </p:nvSpPr>
          <p:spPr>
            <a:xfrm>
              <a:off x="100" y="79586"/>
              <a:ext cx="4821" cy="674"/>
            </a:xfrm>
            <a:prstGeom prst="rect">
              <a:avLst/>
            </a:prstGeom>
            <a:noFill/>
            <a:ln>
              <a:noFill/>
            </a:ln>
          </p:spPr>
          <p:txBody>
            <a:bodyPr wrap="none" rtlCol="0" anchor="t">
              <a:noAutofit/>
              <a:scene3d>
                <a:camera prst="orthographicFront"/>
                <a:lightRig rig="threePt" dir="t"/>
              </a:scene3d>
            </a:bodyPr>
            <a:p>
              <a:pPr algn="l"/>
              <a:r>
                <a:rPr lang="zh-CN" altLang="en-US" sz="3200" b="1">
                  <a:solidFill>
                    <a:schemeClr val="bg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rPr>
                <a:t>施行时间与附则</a:t>
              </a:r>
              <a:endParaRPr lang="zh-CN" altLang="en-US" sz="3200" b="1">
                <a:solidFill>
                  <a:schemeClr val="bg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endParaRPr>
            </a:p>
          </p:txBody>
        </p:sp>
      </p:grpSp>
      <p:sp>
        <p:nvSpPr>
          <p:cNvPr id="297" name="椭圆 296"/>
          <p:cNvSpPr/>
          <p:nvPr/>
        </p:nvSpPr>
        <p:spPr>
          <a:xfrm>
            <a:off x="971556" y="45788771"/>
            <a:ext cx="904880" cy="1196346"/>
          </a:xfrm>
          <a:prstGeom prst="ellipse">
            <a:avLst/>
          </a:prstGeom>
          <a:solidFill>
            <a:srgbClr val="2D9349">
              <a:alpha val="21000"/>
            </a:srgb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43" name="任意多边形 342"/>
          <p:cNvSpPr/>
          <p:nvPr/>
        </p:nvSpPr>
        <p:spPr>
          <a:xfrm rot="21120000">
            <a:off x="1416050" y="46001940"/>
            <a:ext cx="1398905" cy="281940"/>
          </a:xfrm>
          <a:custGeom>
            <a:avLst/>
            <a:gdLst>
              <a:gd name="il" fmla="*/ w 2977 21600"/>
              <a:gd name="it" fmla="*/ h 3262 21600"/>
              <a:gd name="ir" fmla="*/ w 17087 21600"/>
              <a:gd name="ib" fmla="*/ h 17337 21600"/>
              <a:gd name="g27" fmla="*/ w 67 21600"/>
              <a:gd name="g28" fmla="*/ h 21577 21600"/>
              <a:gd name="g29" fmla="*/ w 21582 21600"/>
              <a:gd name="g30" fmla="*/ h 1235 21600"/>
            </a:gdLst>
            <a:ahLst/>
            <a:cxnLst>
              <a:cxn ang="0">
                <a:pos x="g29" y="vc"/>
              </a:cxn>
              <a:cxn ang="cd4">
                <a:pos x="hc" y="g28"/>
              </a:cxn>
              <a:cxn ang="cd2">
                <a:pos x="g27" y="vc"/>
              </a:cxn>
              <a:cxn ang="3">
                <a:pos x="hc" y="g30"/>
              </a:cxn>
            </a:cxnLst>
            <a:rect l="l" t="t" r="r" b="b"/>
            <a:pathLst>
              <a:path w="3508" h="892">
                <a:moveTo>
                  <a:pt x="2096" y="0"/>
                </a:moveTo>
                <a:cubicBezTo>
                  <a:pt x="2207" y="0"/>
                  <a:pt x="2307" y="17"/>
                  <a:pt x="2374" y="43"/>
                </a:cubicBezTo>
                <a:lnTo>
                  <a:pt x="2383" y="47"/>
                </a:lnTo>
                <a:lnTo>
                  <a:pt x="2386" y="46"/>
                </a:lnTo>
                <a:lnTo>
                  <a:pt x="2383" y="47"/>
                </a:lnTo>
                <a:lnTo>
                  <a:pt x="2387" y="48"/>
                </a:lnTo>
                <a:cubicBezTo>
                  <a:pt x="2462" y="19"/>
                  <a:pt x="2573" y="0"/>
                  <a:pt x="2697" y="0"/>
                </a:cubicBezTo>
                <a:cubicBezTo>
                  <a:pt x="2897" y="0"/>
                  <a:pt x="3064" y="49"/>
                  <a:pt x="3098" y="112"/>
                </a:cubicBezTo>
                <a:lnTo>
                  <a:pt x="3099" y="112"/>
                </a:lnTo>
                <a:lnTo>
                  <a:pt x="3098" y="109"/>
                </a:lnTo>
                <a:lnTo>
                  <a:pt x="3099" y="112"/>
                </a:lnTo>
                <a:lnTo>
                  <a:pt x="3133" y="116"/>
                </a:lnTo>
                <a:cubicBezTo>
                  <a:pt x="3304" y="137"/>
                  <a:pt x="3427" y="192"/>
                  <a:pt x="3427" y="257"/>
                </a:cubicBezTo>
                <a:cubicBezTo>
                  <a:pt x="3427" y="278"/>
                  <a:pt x="3414" y="298"/>
                  <a:pt x="3391" y="316"/>
                </a:cubicBezTo>
                <a:cubicBezTo>
                  <a:pt x="3465" y="348"/>
                  <a:pt x="3508" y="389"/>
                  <a:pt x="3508" y="432"/>
                </a:cubicBezTo>
                <a:cubicBezTo>
                  <a:pt x="3508" y="528"/>
                  <a:pt x="3297" y="608"/>
                  <a:pt x="3021" y="621"/>
                </a:cubicBezTo>
                <a:cubicBezTo>
                  <a:pt x="3019" y="710"/>
                  <a:pt x="2803" y="782"/>
                  <a:pt x="2537" y="782"/>
                </a:cubicBezTo>
                <a:cubicBezTo>
                  <a:pt x="2443" y="782"/>
                  <a:pt x="2355" y="773"/>
                  <a:pt x="2280" y="757"/>
                </a:cubicBezTo>
                <a:cubicBezTo>
                  <a:pt x="2210" y="835"/>
                  <a:pt x="1994" y="892"/>
                  <a:pt x="1739" y="892"/>
                </a:cubicBezTo>
                <a:cubicBezTo>
                  <a:pt x="1543" y="892"/>
                  <a:pt x="1370" y="859"/>
                  <a:pt x="1268" y="808"/>
                </a:cubicBezTo>
                <a:cubicBezTo>
                  <a:pt x="1171" y="828"/>
                  <a:pt x="1057" y="839"/>
                  <a:pt x="935" y="839"/>
                </a:cubicBezTo>
                <a:cubicBezTo>
                  <a:pt x="695" y="839"/>
                  <a:pt x="485" y="795"/>
                  <a:pt x="374" y="730"/>
                </a:cubicBezTo>
                <a:cubicBezTo>
                  <a:pt x="360" y="730"/>
                  <a:pt x="346" y="730"/>
                  <a:pt x="331" y="730"/>
                </a:cubicBezTo>
                <a:cubicBezTo>
                  <a:pt x="186" y="730"/>
                  <a:pt x="61" y="702"/>
                  <a:pt x="2" y="661"/>
                </a:cubicBezTo>
                <a:lnTo>
                  <a:pt x="0" y="660"/>
                </a:lnTo>
                <a:lnTo>
                  <a:pt x="0" y="557"/>
                </a:lnTo>
                <a:lnTo>
                  <a:pt x="6" y="552"/>
                </a:lnTo>
                <a:cubicBezTo>
                  <a:pt x="22" y="542"/>
                  <a:pt x="42" y="533"/>
                  <a:pt x="64" y="525"/>
                </a:cubicBezTo>
                <a:cubicBezTo>
                  <a:pt x="44" y="521"/>
                  <a:pt x="25" y="516"/>
                  <a:pt x="8" y="511"/>
                </a:cubicBezTo>
                <a:lnTo>
                  <a:pt x="0" y="508"/>
                </a:lnTo>
                <a:lnTo>
                  <a:pt x="0" y="329"/>
                </a:lnTo>
                <a:lnTo>
                  <a:pt x="2" y="328"/>
                </a:lnTo>
                <a:cubicBezTo>
                  <a:pt x="58" y="311"/>
                  <a:pt x="131" y="299"/>
                  <a:pt x="211" y="297"/>
                </a:cubicBezTo>
                <a:lnTo>
                  <a:pt x="214" y="294"/>
                </a:lnTo>
                <a:cubicBezTo>
                  <a:pt x="211" y="285"/>
                  <a:pt x="209" y="277"/>
                  <a:pt x="209" y="268"/>
                </a:cubicBezTo>
                <a:cubicBezTo>
                  <a:pt x="209" y="163"/>
                  <a:pt x="462" y="78"/>
                  <a:pt x="775" y="78"/>
                </a:cubicBezTo>
                <a:cubicBezTo>
                  <a:pt x="866" y="78"/>
                  <a:pt x="952" y="86"/>
                  <a:pt x="1029" y="99"/>
                </a:cubicBezTo>
                <a:lnTo>
                  <a:pt x="1060" y="104"/>
                </a:lnTo>
                <a:lnTo>
                  <a:pt x="1060" y="104"/>
                </a:lnTo>
                <a:lnTo>
                  <a:pt x="1060" y="104"/>
                </a:lnTo>
                <a:lnTo>
                  <a:pt x="1061" y="104"/>
                </a:lnTo>
                <a:cubicBezTo>
                  <a:pt x="1136" y="57"/>
                  <a:pt x="1284" y="25"/>
                  <a:pt x="1455" y="25"/>
                </a:cubicBezTo>
                <a:cubicBezTo>
                  <a:pt x="1578" y="25"/>
                  <a:pt x="1688" y="41"/>
                  <a:pt x="1769" y="68"/>
                </a:cubicBezTo>
                <a:cubicBezTo>
                  <a:pt x="1829" y="28"/>
                  <a:pt x="1953" y="0"/>
                  <a:pt x="2096" y="0"/>
                </a:cubicBezTo>
                <a:close/>
              </a:path>
            </a:pathLst>
          </a:custGeom>
          <a:gradFill>
            <a:gsLst>
              <a:gs pos="55000">
                <a:schemeClr val="accent3">
                  <a:lumMod val="95000"/>
                </a:schemeClr>
              </a:gs>
              <a:gs pos="0">
                <a:schemeClr val="accent1">
                  <a:lumMod val="5000"/>
                  <a:lumOff val="95000"/>
                </a:schemeClr>
              </a:gs>
              <a:gs pos="100000">
                <a:srgbClr val="D9EDEE"/>
              </a:gs>
            </a:gsLst>
            <a:lin ang="54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p>
            <a:pPr algn="ctr"/>
            <a:endParaRPr lang="zh-CN" altLang="en-US" sz="100"/>
          </a:p>
        </p:txBody>
      </p:sp>
      <p:sp>
        <p:nvSpPr>
          <p:cNvPr id="34" name="直角三角形 33"/>
          <p:cNvSpPr/>
          <p:nvPr/>
        </p:nvSpPr>
        <p:spPr>
          <a:xfrm rot="480000">
            <a:off x="5147973" y="47344529"/>
            <a:ext cx="792484" cy="791849"/>
          </a:xfrm>
          <a:prstGeom prst="rtTriangle">
            <a:avLst/>
          </a:prstGeom>
          <a:solidFill>
            <a:srgbClr val="BFBFBF"/>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53" name="流程图: 直接访问存储器 252"/>
          <p:cNvSpPr/>
          <p:nvPr/>
        </p:nvSpPr>
        <p:spPr>
          <a:xfrm>
            <a:off x="4381524" y="47171174"/>
            <a:ext cx="122555" cy="144781"/>
          </a:xfrm>
          <a:prstGeom prst="flowChartMagneticDrum">
            <a:avLst/>
          </a:prstGeom>
          <a:solidFill>
            <a:srgbClr val="F2F2F2"/>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56" name="流程图: 直接访问存储器 255"/>
          <p:cNvSpPr/>
          <p:nvPr/>
        </p:nvSpPr>
        <p:spPr>
          <a:xfrm>
            <a:off x="5597555" y="46918442"/>
            <a:ext cx="111125" cy="144781"/>
          </a:xfrm>
          <a:prstGeom prst="flowChartMagneticDrum">
            <a:avLst/>
          </a:prstGeom>
          <a:solidFill>
            <a:srgbClr val="F2F2F2"/>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60" name="流程图: 直接访问存储器 259"/>
          <p:cNvSpPr/>
          <p:nvPr/>
        </p:nvSpPr>
        <p:spPr>
          <a:xfrm>
            <a:off x="6797711" y="46713971"/>
            <a:ext cx="95250" cy="144781"/>
          </a:xfrm>
          <a:prstGeom prst="flowChartMagneticDrum">
            <a:avLst/>
          </a:prstGeom>
          <a:solidFill>
            <a:srgbClr val="F2F2F2"/>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b="1"/>
          </a:p>
        </p:txBody>
      </p:sp>
      <p:sp>
        <p:nvSpPr>
          <p:cNvPr id="329" name="椭圆 328"/>
          <p:cNvSpPr/>
          <p:nvPr/>
        </p:nvSpPr>
        <p:spPr>
          <a:xfrm rot="600000">
            <a:off x="5663595" y="47580751"/>
            <a:ext cx="1176026" cy="284482"/>
          </a:xfrm>
          <a:prstGeom prst="ellipse">
            <a:avLst/>
          </a:prstGeom>
          <a:solidFill>
            <a:schemeClr val="accent3">
              <a:lumMod val="5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90" name="椭圆 389"/>
          <p:cNvSpPr/>
          <p:nvPr/>
        </p:nvSpPr>
        <p:spPr>
          <a:xfrm rot="600000">
            <a:off x="4288813" y="47757282"/>
            <a:ext cx="1348747" cy="379732"/>
          </a:xfrm>
          <a:prstGeom prst="ellipse">
            <a:avLst/>
          </a:prstGeom>
          <a:solidFill>
            <a:schemeClr val="accent3">
              <a:lumMod val="5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45" name="椭圆 444"/>
          <p:cNvSpPr/>
          <p:nvPr/>
        </p:nvSpPr>
        <p:spPr>
          <a:xfrm rot="600000">
            <a:off x="2760360" y="47985248"/>
            <a:ext cx="1688474" cy="431803"/>
          </a:xfrm>
          <a:prstGeom prst="ellipse">
            <a:avLst/>
          </a:prstGeom>
          <a:solidFill>
            <a:schemeClr val="accent3">
              <a:lumMod val="5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90" name="任意多边形 489"/>
          <p:cNvSpPr/>
          <p:nvPr/>
        </p:nvSpPr>
        <p:spPr>
          <a:xfrm rot="1200000">
            <a:off x="350405" y="46705606"/>
            <a:ext cx="889816" cy="143511"/>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401" h="226">
                <a:moveTo>
                  <a:pt x="619" y="0"/>
                </a:moveTo>
                <a:cubicBezTo>
                  <a:pt x="1051" y="0"/>
                  <a:pt x="1401" y="51"/>
                  <a:pt x="1401" y="113"/>
                </a:cubicBezTo>
                <a:cubicBezTo>
                  <a:pt x="1401" y="175"/>
                  <a:pt x="1051" y="226"/>
                  <a:pt x="619" y="226"/>
                </a:cubicBezTo>
                <a:cubicBezTo>
                  <a:pt x="376" y="226"/>
                  <a:pt x="159" y="210"/>
                  <a:pt x="16" y="185"/>
                </a:cubicBezTo>
                <a:lnTo>
                  <a:pt x="0" y="182"/>
                </a:lnTo>
                <a:lnTo>
                  <a:pt x="496" y="1"/>
                </a:lnTo>
                <a:lnTo>
                  <a:pt x="500" y="1"/>
                </a:lnTo>
                <a:cubicBezTo>
                  <a:pt x="539" y="0"/>
                  <a:pt x="579" y="0"/>
                  <a:pt x="619" y="0"/>
                </a:cubicBezTo>
                <a:close/>
              </a:path>
            </a:pathLst>
          </a:custGeom>
          <a:solidFill>
            <a:srgbClr val="B6DC1E">
              <a:alpha val="65000"/>
            </a:srgbClr>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p>
            <a:pPr algn="ctr"/>
            <a:endParaRPr lang="zh-CN" altLang="en-US"/>
          </a:p>
        </p:txBody>
      </p:sp>
      <p:sp>
        <p:nvSpPr>
          <p:cNvPr id="491" name="椭圆 490"/>
          <p:cNvSpPr/>
          <p:nvPr/>
        </p:nvSpPr>
        <p:spPr>
          <a:xfrm rot="1200000">
            <a:off x="828044" y="48618338"/>
            <a:ext cx="993146" cy="143511"/>
          </a:xfrm>
          <a:prstGeom prst="ellipse">
            <a:avLst/>
          </a:prstGeom>
          <a:solidFill>
            <a:srgbClr val="B6DC1E">
              <a:alpha val="65000"/>
            </a:srgb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526" name="椭圆 525"/>
          <p:cNvSpPr/>
          <p:nvPr/>
        </p:nvSpPr>
        <p:spPr>
          <a:xfrm rot="600000">
            <a:off x="9252000" y="46928602"/>
            <a:ext cx="1503053" cy="422913"/>
          </a:xfrm>
          <a:prstGeom prst="ellipse">
            <a:avLst/>
          </a:prstGeom>
          <a:solidFill>
            <a:srgbClr val="BDE138"/>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nvGrpSpPr>
          <p:cNvPr id="528" name="组合 527"/>
          <p:cNvGrpSpPr/>
          <p:nvPr/>
        </p:nvGrpSpPr>
        <p:grpSpPr>
          <a:xfrm rot="0">
            <a:off x="9895259" y="46634596"/>
            <a:ext cx="1159516" cy="733429"/>
            <a:chOff x="7767" y="42540"/>
            <a:chExt cx="1487" cy="1007"/>
          </a:xfrm>
        </p:grpSpPr>
        <p:sp>
          <p:nvSpPr>
            <p:cNvPr id="529" name="椭圆 528"/>
            <p:cNvSpPr/>
            <p:nvPr/>
          </p:nvSpPr>
          <p:spPr>
            <a:xfrm>
              <a:off x="8314" y="42540"/>
              <a:ext cx="940" cy="907"/>
            </a:xfrm>
            <a:prstGeom prst="ellipse">
              <a:avLst/>
            </a:prstGeom>
            <a:solidFill>
              <a:srgbClr val="BED746"/>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b="1"/>
            </a:p>
          </p:txBody>
        </p:sp>
        <p:sp>
          <p:nvSpPr>
            <p:cNvPr id="530" name="椭圆 529"/>
            <p:cNvSpPr/>
            <p:nvPr/>
          </p:nvSpPr>
          <p:spPr>
            <a:xfrm>
              <a:off x="7767" y="42640"/>
              <a:ext cx="940" cy="907"/>
            </a:xfrm>
            <a:prstGeom prst="ellipse">
              <a:avLst/>
            </a:prstGeom>
            <a:solidFill>
              <a:srgbClr val="BED746"/>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b="1"/>
            </a:p>
          </p:txBody>
        </p:sp>
      </p:grpSp>
      <p:pic>
        <p:nvPicPr>
          <p:cNvPr id="56" name="图片 55" descr="金黄色稻穗position_newest_0_resourcebtn&amp;"/>
          <p:cNvPicPr>
            <a:picLocks noChangeAspect="1"/>
          </p:cNvPicPr>
          <p:nvPr>
            <p:custDataLst>
              <p:tags r:id="rId5"/>
            </p:custDataLst>
          </p:nvPr>
        </p:nvPicPr>
        <p:blipFill>
          <a:blip r:embed="rId6"/>
          <a:stretch>
            <a:fillRect/>
          </a:stretch>
        </p:blipFill>
        <p:spPr>
          <a:xfrm flipH="1">
            <a:off x="6372259" y="45957682"/>
            <a:ext cx="1998991" cy="2743215"/>
          </a:xfrm>
          <a:prstGeom prst="rect">
            <a:avLst/>
          </a:prstGeom>
        </p:spPr>
      </p:pic>
      <p:pic>
        <p:nvPicPr>
          <p:cNvPr id="61" name="图片 60" descr="金黄色稻穗position_newest_0_resourcebtn&amp;"/>
          <p:cNvPicPr>
            <a:picLocks noChangeAspect="1"/>
          </p:cNvPicPr>
          <p:nvPr>
            <p:custDataLst>
              <p:tags r:id="rId7"/>
            </p:custDataLst>
          </p:nvPr>
        </p:nvPicPr>
        <p:blipFill>
          <a:blip r:embed="rId6"/>
          <a:stretch>
            <a:fillRect/>
          </a:stretch>
        </p:blipFill>
        <p:spPr>
          <a:xfrm flipH="1">
            <a:off x="5868067" y="45957682"/>
            <a:ext cx="1484638" cy="2669555"/>
          </a:xfrm>
          <a:prstGeom prst="rect">
            <a:avLst/>
          </a:prstGeom>
        </p:spPr>
      </p:pic>
      <p:sp>
        <p:nvSpPr>
          <p:cNvPr id="67" name="任意多边形 66"/>
          <p:cNvSpPr/>
          <p:nvPr/>
        </p:nvSpPr>
        <p:spPr>
          <a:xfrm>
            <a:off x="120015" y="45645070"/>
            <a:ext cx="2081530" cy="802640"/>
          </a:xfrm>
          <a:custGeom>
            <a:avLst/>
            <a:gdLst>
              <a:gd name="il" fmla="*/ w 2977 21600"/>
              <a:gd name="it" fmla="*/ h 3262 21600"/>
              <a:gd name="ir" fmla="*/ w 17087 21600"/>
              <a:gd name="ib" fmla="*/ h 17337 21600"/>
              <a:gd name="g27" fmla="*/ w 67 21600"/>
              <a:gd name="g28" fmla="*/ h 21577 21600"/>
              <a:gd name="g29" fmla="*/ w 21582 21600"/>
              <a:gd name="g30" fmla="*/ h 1235 21600"/>
            </a:gdLst>
            <a:ahLst/>
            <a:cxnLst>
              <a:cxn ang="0">
                <a:pos x="g29" y="vc"/>
              </a:cxn>
              <a:cxn ang="cd4">
                <a:pos x="hc" y="g28"/>
              </a:cxn>
              <a:cxn ang="cd2">
                <a:pos x="g27" y="vc"/>
              </a:cxn>
              <a:cxn ang="3">
                <a:pos x="hc" y="g30"/>
              </a:cxn>
            </a:cxnLst>
            <a:rect l="l" t="t" r="r" b="b"/>
            <a:pathLst>
              <a:path w="3508" h="892">
                <a:moveTo>
                  <a:pt x="2096" y="0"/>
                </a:moveTo>
                <a:cubicBezTo>
                  <a:pt x="2207" y="0"/>
                  <a:pt x="2307" y="17"/>
                  <a:pt x="2374" y="43"/>
                </a:cubicBezTo>
                <a:lnTo>
                  <a:pt x="2383" y="47"/>
                </a:lnTo>
                <a:lnTo>
                  <a:pt x="2386" y="46"/>
                </a:lnTo>
                <a:lnTo>
                  <a:pt x="2383" y="47"/>
                </a:lnTo>
                <a:lnTo>
                  <a:pt x="2387" y="48"/>
                </a:lnTo>
                <a:cubicBezTo>
                  <a:pt x="2462" y="19"/>
                  <a:pt x="2573" y="0"/>
                  <a:pt x="2697" y="0"/>
                </a:cubicBezTo>
                <a:cubicBezTo>
                  <a:pt x="2897" y="0"/>
                  <a:pt x="3064" y="49"/>
                  <a:pt x="3098" y="112"/>
                </a:cubicBezTo>
                <a:lnTo>
                  <a:pt x="3099" y="112"/>
                </a:lnTo>
                <a:lnTo>
                  <a:pt x="3098" y="109"/>
                </a:lnTo>
                <a:lnTo>
                  <a:pt x="3099" y="112"/>
                </a:lnTo>
                <a:lnTo>
                  <a:pt x="3133" y="116"/>
                </a:lnTo>
                <a:cubicBezTo>
                  <a:pt x="3304" y="137"/>
                  <a:pt x="3427" y="192"/>
                  <a:pt x="3427" y="257"/>
                </a:cubicBezTo>
                <a:cubicBezTo>
                  <a:pt x="3427" y="278"/>
                  <a:pt x="3414" y="298"/>
                  <a:pt x="3391" y="316"/>
                </a:cubicBezTo>
                <a:cubicBezTo>
                  <a:pt x="3465" y="348"/>
                  <a:pt x="3508" y="389"/>
                  <a:pt x="3508" y="432"/>
                </a:cubicBezTo>
                <a:cubicBezTo>
                  <a:pt x="3508" y="528"/>
                  <a:pt x="3297" y="608"/>
                  <a:pt x="3021" y="621"/>
                </a:cubicBezTo>
                <a:cubicBezTo>
                  <a:pt x="3019" y="710"/>
                  <a:pt x="2803" y="782"/>
                  <a:pt x="2537" y="782"/>
                </a:cubicBezTo>
                <a:cubicBezTo>
                  <a:pt x="2443" y="782"/>
                  <a:pt x="2355" y="773"/>
                  <a:pt x="2280" y="757"/>
                </a:cubicBezTo>
                <a:cubicBezTo>
                  <a:pt x="2210" y="835"/>
                  <a:pt x="1994" y="892"/>
                  <a:pt x="1739" y="892"/>
                </a:cubicBezTo>
                <a:cubicBezTo>
                  <a:pt x="1543" y="892"/>
                  <a:pt x="1370" y="859"/>
                  <a:pt x="1268" y="808"/>
                </a:cubicBezTo>
                <a:cubicBezTo>
                  <a:pt x="1171" y="828"/>
                  <a:pt x="1057" y="839"/>
                  <a:pt x="935" y="839"/>
                </a:cubicBezTo>
                <a:cubicBezTo>
                  <a:pt x="695" y="839"/>
                  <a:pt x="485" y="795"/>
                  <a:pt x="374" y="730"/>
                </a:cubicBezTo>
                <a:cubicBezTo>
                  <a:pt x="360" y="730"/>
                  <a:pt x="346" y="730"/>
                  <a:pt x="331" y="730"/>
                </a:cubicBezTo>
                <a:cubicBezTo>
                  <a:pt x="186" y="730"/>
                  <a:pt x="61" y="702"/>
                  <a:pt x="2" y="661"/>
                </a:cubicBezTo>
                <a:lnTo>
                  <a:pt x="0" y="660"/>
                </a:lnTo>
                <a:lnTo>
                  <a:pt x="0" y="557"/>
                </a:lnTo>
                <a:lnTo>
                  <a:pt x="6" y="552"/>
                </a:lnTo>
                <a:cubicBezTo>
                  <a:pt x="22" y="542"/>
                  <a:pt x="42" y="533"/>
                  <a:pt x="64" y="525"/>
                </a:cubicBezTo>
                <a:cubicBezTo>
                  <a:pt x="44" y="521"/>
                  <a:pt x="25" y="516"/>
                  <a:pt x="8" y="511"/>
                </a:cubicBezTo>
                <a:lnTo>
                  <a:pt x="0" y="508"/>
                </a:lnTo>
                <a:lnTo>
                  <a:pt x="0" y="329"/>
                </a:lnTo>
                <a:lnTo>
                  <a:pt x="2" y="328"/>
                </a:lnTo>
                <a:cubicBezTo>
                  <a:pt x="58" y="311"/>
                  <a:pt x="131" y="299"/>
                  <a:pt x="211" y="297"/>
                </a:cubicBezTo>
                <a:lnTo>
                  <a:pt x="214" y="294"/>
                </a:lnTo>
                <a:cubicBezTo>
                  <a:pt x="211" y="285"/>
                  <a:pt x="209" y="277"/>
                  <a:pt x="209" y="268"/>
                </a:cubicBezTo>
                <a:cubicBezTo>
                  <a:pt x="209" y="163"/>
                  <a:pt x="462" y="78"/>
                  <a:pt x="775" y="78"/>
                </a:cubicBezTo>
                <a:cubicBezTo>
                  <a:pt x="866" y="78"/>
                  <a:pt x="952" y="86"/>
                  <a:pt x="1029" y="99"/>
                </a:cubicBezTo>
                <a:lnTo>
                  <a:pt x="1060" y="104"/>
                </a:lnTo>
                <a:lnTo>
                  <a:pt x="1060" y="104"/>
                </a:lnTo>
                <a:lnTo>
                  <a:pt x="1060" y="104"/>
                </a:lnTo>
                <a:lnTo>
                  <a:pt x="1061" y="104"/>
                </a:lnTo>
                <a:cubicBezTo>
                  <a:pt x="1136" y="57"/>
                  <a:pt x="1284" y="25"/>
                  <a:pt x="1455" y="25"/>
                </a:cubicBezTo>
                <a:cubicBezTo>
                  <a:pt x="1578" y="25"/>
                  <a:pt x="1688" y="41"/>
                  <a:pt x="1769" y="68"/>
                </a:cubicBezTo>
                <a:cubicBezTo>
                  <a:pt x="1829" y="28"/>
                  <a:pt x="1953" y="0"/>
                  <a:pt x="2096" y="0"/>
                </a:cubicBezTo>
                <a:close/>
              </a:path>
            </a:pathLst>
          </a:custGeom>
          <a:gradFill>
            <a:gsLst>
              <a:gs pos="55000">
                <a:schemeClr val="accent3">
                  <a:lumMod val="95000"/>
                </a:schemeClr>
              </a:gs>
              <a:gs pos="0">
                <a:schemeClr val="accent1">
                  <a:lumMod val="5000"/>
                  <a:lumOff val="95000"/>
                </a:schemeClr>
              </a:gs>
              <a:gs pos="100000">
                <a:srgbClr val="D9EDEE"/>
              </a:gs>
            </a:gsLst>
            <a:lin ang="54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p>
            <a:pPr algn="ctr"/>
            <a:endParaRPr lang="zh-CN" altLang="en-US" sz="100"/>
          </a:p>
        </p:txBody>
      </p:sp>
      <p:sp>
        <p:nvSpPr>
          <p:cNvPr id="345" name="圆角矩形 344"/>
          <p:cNvSpPr/>
          <p:nvPr/>
        </p:nvSpPr>
        <p:spPr>
          <a:xfrm>
            <a:off x="-46355" y="47108745"/>
            <a:ext cx="11097260" cy="395605"/>
          </a:xfrm>
          <a:prstGeom prst="roundRect">
            <a:avLst>
              <a:gd name="adj" fmla="val 3584"/>
            </a:avLst>
          </a:prstGeom>
          <a:solidFill>
            <a:srgbClr val="CAEB69"/>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sz="120"/>
          </a:p>
        </p:txBody>
      </p:sp>
      <p:grpSp>
        <p:nvGrpSpPr>
          <p:cNvPr id="305" name="组合 304"/>
          <p:cNvGrpSpPr/>
          <p:nvPr/>
        </p:nvGrpSpPr>
        <p:grpSpPr>
          <a:xfrm>
            <a:off x="826774" y="46273905"/>
            <a:ext cx="1151896" cy="2181872"/>
            <a:chOff x="1302" y="38310"/>
            <a:chExt cx="3479" cy="5166"/>
          </a:xfrm>
        </p:grpSpPr>
        <p:sp>
          <p:nvSpPr>
            <p:cNvPr id="306" name="椭圆 305"/>
            <p:cNvSpPr/>
            <p:nvPr/>
          </p:nvSpPr>
          <p:spPr>
            <a:xfrm>
              <a:off x="1881" y="38310"/>
              <a:ext cx="1920" cy="2064"/>
            </a:xfrm>
            <a:prstGeom prst="ellipse">
              <a:avLst/>
            </a:prstGeom>
            <a:solidFill>
              <a:srgbClr val="BED746"/>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07" name="椭圆 306"/>
            <p:cNvSpPr/>
            <p:nvPr/>
          </p:nvSpPr>
          <p:spPr>
            <a:xfrm>
              <a:off x="3247" y="38854"/>
              <a:ext cx="1534" cy="2064"/>
            </a:xfrm>
            <a:prstGeom prst="ellipse">
              <a:avLst/>
            </a:prstGeom>
            <a:solidFill>
              <a:srgbClr val="BED746"/>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08" name="椭圆 307"/>
            <p:cNvSpPr/>
            <p:nvPr/>
          </p:nvSpPr>
          <p:spPr>
            <a:xfrm>
              <a:off x="1302" y="38835"/>
              <a:ext cx="1965" cy="2064"/>
            </a:xfrm>
            <a:prstGeom prst="ellipse">
              <a:avLst/>
            </a:prstGeom>
            <a:solidFill>
              <a:srgbClr val="BED746"/>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09" name="椭圆 308"/>
            <p:cNvSpPr/>
            <p:nvPr/>
          </p:nvSpPr>
          <p:spPr>
            <a:xfrm>
              <a:off x="2289" y="39743"/>
              <a:ext cx="1965" cy="2064"/>
            </a:xfrm>
            <a:prstGeom prst="ellipse">
              <a:avLst/>
            </a:prstGeom>
            <a:solidFill>
              <a:srgbClr val="BED746"/>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10" name="椭圆 309"/>
            <p:cNvSpPr/>
            <p:nvPr/>
          </p:nvSpPr>
          <p:spPr>
            <a:xfrm>
              <a:off x="1530" y="39834"/>
              <a:ext cx="1965" cy="2064"/>
            </a:xfrm>
            <a:prstGeom prst="ellipse">
              <a:avLst/>
            </a:prstGeom>
            <a:solidFill>
              <a:srgbClr val="BED746"/>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cxnSp>
          <p:nvCxnSpPr>
            <p:cNvPr id="311" name="直接连接符 310"/>
            <p:cNvCxnSpPr/>
            <p:nvPr/>
          </p:nvCxnSpPr>
          <p:spPr>
            <a:xfrm flipV="1">
              <a:off x="2992" y="41784"/>
              <a:ext cx="0" cy="1692"/>
            </a:xfrm>
            <a:prstGeom prst="line">
              <a:avLst/>
            </a:prstGeom>
            <a:ln w="152400">
              <a:solidFill>
                <a:srgbClr val="654B34"/>
              </a:solidFill>
            </a:ln>
          </p:spPr>
          <p:style>
            <a:lnRef idx="2">
              <a:schemeClr val="accent1"/>
            </a:lnRef>
            <a:fillRef idx="0">
              <a:srgbClr val="FFFFFF"/>
            </a:fillRef>
            <a:effectRef idx="0">
              <a:srgbClr val="FFFFFF"/>
            </a:effectRef>
            <a:fontRef idx="minor">
              <a:schemeClr val="tx1"/>
            </a:fontRef>
          </p:style>
        </p:cxnSp>
      </p:grpSp>
      <p:grpSp>
        <p:nvGrpSpPr>
          <p:cNvPr id="319" name="组合 318"/>
          <p:cNvGrpSpPr/>
          <p:nvPr/>
        </p:nvGrpSpPr>
        <p:grpSpPr>
          <a:xfrm>
            <a:off x="301627" y="46447896"/>
            <a:ext cx="910595" cy="1962161"/>
            <a:chOff x="475" y="40314"/>
            <a:chExt cx="1434" cy="3090"/>
          </a:xfrm>
        </p:grpSpPr>
        <p:sp>
          <p:nvSpPr>
            <p:cNvPr id="299" name="椭圆 298"/>
            <p:cNvSpPr/>
            <p:nvPr/>
          </p:nvSpPr>
          <p:spPr>
            <a:xfrm>
              <a:off x="713" y="40314"/>
              <a:ext cx="792" cy="1235"/>
            </a:xfrm>
            <a:prstGeom prst="ellipse">
              <a:avLst/>
            </a:prstGeom>
            <a:solidFill>
              <a:srgbClr val="86DA42"/>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00" name="椭圆 299"/>
            <p:cNvSpPr/>
            <p:nvPr/>
          </p:nvSpPr>
          <p:spPr>
            <a:xfrm>
              <a:off x="1277" y="40640"/>
              <a:ext cx="633" cy="1235"/>
            </a:xfrm>
            <a:prstGeom prst="ellipse">
              <a:avLst/>
            </a:prstGeom>
            <a:solidFill>
              <a:srgbClr val="86DA42"/>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01" name="椭圆 300"/>
            <p:cNvSpPr/>
            <p:nvPr/>
          </p:nvSpPr>
          <p:spPr>
            <a:xfrm>
              <a:off x="475" y="40628"/>
              <a:ext cx="810" cy="1235"/>
            </a:xfrm>
            <a:prstGeom prst="ellipse">
              <a:avLst/>
            </a:prstGeom>
            <a:solidFill>
              <a:srgbClr val="86DA42"/>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02" name="椭圆 301"/>
            <p:cNvSpPr/>
            <p:nvPr/>
          </p:nvSpPr>
          <p:spPr>
            <a:xfrm>
              <a:off x="882" y="41172"/>
              <a:ext cx="810" cy="1235"/>
            </a:xfrm>
            <a:prstGeom prst="ellipse">
              <a:avLst/>
            </a:prstGeom>
            <a:solidFill>
              <a:srgbClr val="86DA42"/>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03" name="椭圆 302"/>
            <p:cNvSpPr/>
            <p:nvPr/>
          </p:nvSpPr>
          <p:spPr>
            <a:xfrm>
              <a:off x="569" y="41226"/>
              <a:ext cx="810" cy="1235"/>
            </a:xfrm>
            <a:prstGeom prst="ellipse">
              <a:avLst/>
            </a:prstGeom>
            <a:solidFill>
              <a:srgbClr val="86DA42"/>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cxnSp>
          <p:nvCxnSpPr>
            <p:cNvPr id="304" name="直接连接符 303"/>
            <p:cNvCxnSpPr/>
            <p:nvPr/>
          </p:nvCxnSpPr>
          <p:spPr>
            <a:xfrm flipV="1">
              <a:off x="1172" y="42392"/>
              <a:ext cx="0" cy="1012"/>
            </a:xfrm>
            <a:prstGeom prst="line">
              <a:avLst/>
            </a:prstGeom>
            <a:ln w="152400">
              <a:solidFill>
                <a:srgbClr val="654B34"/>
              </a:solidFill>
            </a:ln>
          </p:spPr>
          <p:style>
            <a:lnRef idx="2">
              <a:schemeClr val="accent1"/>
            </a:lnRef>
            <a:fillRef idx="0">
              <a:srgbClr val="FFFFFF"/>
            </a:fillRef>
            <a:effectRef idx="0">
              <a:srgbClr val="FFFFFF"/>
            </a:effectRef>
            <a:fontRef idx="minor">
              <a:schemeClr val="tx1"/>
            </a:fontRef>
          </p:style>
        </p:cxnSp>
      </p:grpSp>
      <p:sp>
        <p:nvSpPr>
          <p:cNvPr id="35" name="任意多边形 34"/>
          <p:cNvSpPr/>
          <p:nvPr/>
        </p:nvSpPr>
        <p:spPr>
          <a:xfrm>
            <a:off x="2666365" y="46878875"/>
            <a:ext cx="1540510" cy="1541145"/>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2894" h="3106">
                <a:moveTo>
                  <a:pt x="1447" y="0"/>
                </a:moveTo>
                <a:cubicBezTo>
                  <a:pt x="2246" y="0"/>
                  <a:pt x="2894" y="915"/>
                  <a:pt x="2894" y="2044"/>
                </a:cubicBezTo>
                <a:cubicBezTo>
                  <a:pt x="2894" y="2431"/>
                  <a:pt x="2817" y="2794"/>
                  <a:pt x="2685" y="3103"/>
                </a:cubicBezTo>
                <a:lnTo>
                  <a:pt x="2683" y="3106"/>
                </a:lnTo>
                <a:lnTo>
                  <a:pt x="211" y="3106"/>
                </a:lnTo>
                <a:lnTo>
                  <a:pt x="209" y="3103"/>
                </a:lnTo>
                <a:cubicBezTo>
                  <a:pt x="77" y="2794"/>
                  <a:pt x="0" y="2431"/>
                  <a:pt x="0" y="2044"/>
                </a:cubicBezTo>
                <a:cubicBezTo>
                  <a:pt x="0" y="915"/>
                  <a:pt x="648" y="0"/>
                  <a:pt x="1447" y="0"/>
                </a:cubicBezTo>
                <a:close/>
              </a:path>
            </a:pathLst>
          </a:custGeom>
          <a:solidFill>
            <a:srgbClr val="86DA42">
              <a:alpha val="21000"/>
            </a:srgbClr>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p>
            <a:pPr algn="ctr"/>
            <a:endParaRPr lang="zh-CN" altLang="en-US"/>
          </a:p>
        </p:txBody>
      </p:sp>
      <p:sp>
        <p:nvSpPr>
          <p:cNvPr id="344" name="椭圆 343"/>
          <p:cNvSpPr/>
          <p:nvPr/>
        </p:nvSpPr>
        <p:spPr>
          <a:xfrm>
            <a:off x="1828810" y="46739997"/>
            <a:ext cx="1292867" cy="2063126"/>
          </a:xfrm>
          <a:prstGeom prst="ellipse">
            <a:avLst/>
          </a:prstGeom>
          <a:solidFill>
            <a:srgbClr val="86DA42">
              <a:alpha val="21000"/>
            </a:srgb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nvGrpSpPr>
          <p:cNvPr id="25" name="组合 24"/>
          <p:cNvGrpSpPr/>
          <p:nvPr/>
        </p:nvGrpSpPr>
        <p:grpSpPr>
          <a:xfrm>
            <a:off x="120015" y="48495585"/>
            <a:ext cx="1034415" cy="1142365"/>
            <a:chOff x="-782" y="43711"/>
            <a:chExt cx="4433" cy="2935"/>
          </a:xfrm>
        </p:grpSpPr>
        <p:sp>
          <p:nvSpPr>
            <p:cNvPr id="26" name="椭圆 25"/>
            <p:cNvSpPr/>
            <p:nvPr/>
          </p:nvSpPr>
          <p:spPr>
            <a:xfrm>
              <a:off x="396" y="43711"/>
              <a:ext cx="2155" cy="2154"/>
            </a:xfrm>
            <a:prstGeom prst="ellipse">
              <a:avLst/>
            </a:prstGeom>
            <a:solidFill>
              <a:srgbClr val="BED746"/>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7" name="椭圆 26"/>
            <p:cNvSpPr/>
            <p:nvPr/>
          </p:nvSpPr>
          <p:spPr>
            <a:xfrm>
              <a:off x="1929" y="44279"/>
              <a:ext cx="1722" cy="2154"/>
            </a:xfrm>
            <a:prstGeom prst="ellipse">
              <a:avLst/>
            </a:prstGeom>
            <a:solidFill>
              <a:srgbClr val="BED746"/>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8" name="椭圆 27"/>
            <p:cNvSpPr/>
            <p:nvPr/>
          </p:nvSpPr>
          <p:spPr>
            <a:xfrm>
              <a:off x="-782" y="44492"/>
              <a:ext cx="3235" cy="2154"/>
            </a:xfrm>
            <a:prstGeom prst="ellipse">
              <a:avLst/>
            </a:prstGeom>
            <a:solidFill>
              <a:srgbClr val="BED746"/>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cxnSp>
          <p:nvCxnSpPr>
            <p:cNvPr id="29" name="直接连接符 28"/>
            <p:cNvCxnSpPr/>
            <p:nvPr/>
          </p:nvCxnSpPr>
          <p:spPr>
            <a:xfrm flipV="1">
              <a:off x="1643" y="45073"/>
              <a:ext cx="1021" cy="913"/>
            </a:xfrm>
            <a:prstGeom prst="line">
              <a:avLst/>
            </a:prstGeom>
            <a:ln w="38100">
              <a:solidFill>
                <a:srgbClr val="654B34"/>
              </a:solidFill>
            </a:ln>
          </p:spPr>
          <p:style>
            <a:lnRef idx="2">
              <a:schemeClr val="accent1"/>
            </a:lnRef>
            <a:fillRef idx="0">
              <a:srgbClr val="FFFFFF"/>
            </a:fillRef>
            <a:effectRef idx="0">
              <a:srgbClr val="FFFFFF"/>
            </a:effectRef>
            <a:fontRef idx="minor">
              <a:schemeClr val="tx1"/>
            </a:fontRef>
          </p:style>
        </p:cxnSp>
        <p:cxnSp>
          <p:nvCxnSpPr>
            <p:cNvPr id="30" name="直接连接符 29"/>
            <p:cNvCxnSpPr/>
            <p:nvPr/>
          </p:nvCxnSpPr>
          <p:spPr>
            <a:xfrm flipV="1">
              <a:off x="1530" y="44732"/>
              <a:ext cx="0" cy="1248"/>
            </a:xfrm>
            <a:prstGeom prst="line">
              <a:avLst/>
            </a:prstGeom>
            <a:ln w="38100">
              <a:solidFill>
                <a:srgbClr val="654B34"/>
              </a:solidFill>
            </a:ln>
          </p:spPr>
          <p:style>
            <a:lnRef idx="2">
              <a:schemeClr val="accent1"/>
            </a:lnRef>
            <a:fillRef idx="0">
              <a:srgbClr val="FFFFFF"/>
            </a:fillRef>
            <a:effectRef idx="0">
              <a:srgbClr val="FFFFFF"/>
            </a:effectRef>
            <a:fontRef idx="minor">
              <a:schemeClr val="tx1"/>
            </a:fontRef>
          </p:style>
        </p:cxnSp>
        <p:cxnSp>
          <p:nvCxnSpPr>
            <p:cNvPr id="31" name="直接连接符 30"/>
            <p:cNvCxnSpPr/>
            <p:nvPr/>
          </p:nvCxnSpPr>
          <p:spPr>
            <a:xfrm flipH="1" flipV="1">
              <a:off x="283" y="45413"/>
              <a:ext cx="1247" cy="680"/>
            </a:xfrm>
            <a:prstGeom prst="line">
              <a:avLst/>
            </a:prstGeom>
            <a:ln w="38100">
              <a:solidFill>
                <a:srgbClr val="654B34"/>
              </a:solidFill>
            </a:ln>
          </p:spPr>
          <p:style>
            <a:lnRef idx="2">
              <a:schemeClr val="accent1"/>
            </a:lnRef>
            <a:fillRef idx="0">
              <a:srgbClr val="FFFFFF"/>
            </a:fillRef>
            <a:effectRef idx="0">
              <a:srgbClr val="FFFFFF"/>
            </a:effectRef>
            <a:fontRef idx="minor">
              <a:schemeClr val="tx1"/>
            </a:fontRef>
          </p:style>
        </p:cxnSp>
      </p:grpSp>
      <p:pic>
        <p:nvPicPr>
          <p:cNvPr id="66" name="图片 65" descr="工业储罐示意图position_newest_0_resourcebtn&amp;"/>
          <p:cNvPicPr>
            <a:picLocks noChangeAspect="1"/>
          </p:cNvPicPr>
          <p:nvPr>
            <p:custDataLst>
              <p:tags r:id="rId8"/>
            </p:custDataLst>
          </p:nvPr>
        </p:nvPicPr>
        <p:blipFill>
          <a:blip r:embed="rId9">
            <a:alphaModFix amt="80000"/>
          </a:blip>
          <a:stretch>
            <a:fillRect/>
          </a:stretch>
        </p:blipFill>
        <p:spPr>
          <a:xfrm>
            <a:off x="7524115" y="45043725"/>
            <a:ext cx="3265805" cy="2272030"/>
          </a:xfrm>
          <a:prstGeom prst="rect">
            <a:avLst/>
          </a:prstGeom>
        </p:spPr>
      </p:pic>
      <p:sp>
        <p:nvSpPr>
          <p:cNvPr id="532" name="椭圆 531"/>
          <p:cNvSpPr/>
          <p:nvPr/>
        </p:nvSpPr>
        <p:spPr>
          <a:xfrm>
            <a:off x="10301026" y="47670916"/>
            <a:ext cx="696599" cy="660403"/>
          </a:xfrm>
          <a:prstGeom prst="ellipse">
            <a:avLst/>
          </a:prstGeom>
          <a:solidFill>
            <a:srgbClr val="39B95A"/>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b="1"/>
          </a:p>
        </p:txBody>
      </p:sp>
      <p:pic>
        <p:nvPicPr>
          <p:cNvPr id="38" name="图片 37" descr="土壤与新芽position_newest_0_resourcebtn&amp;"/>
          <p:cNvPicPr>
            <a:picLocks noChangeAspect="1"/>
          </p:cNvPicPr>
          <p:nvPr>
            <p:custDataLst>
              <p:tags r:id="rId10"/>
            </p:custDataLst>
          </p:nvPr>
        </p:nvPicPr>
        <p:blipFill>
          <a:blip r:embed="rId11"/>
          <a:stretch>
            <a:fillRect/>
          </a:stretch>
        </p:blipFill>
        <p:spPr>
          <a:xfrm>
            <a:off x="4681220" y="48228250"/>
            <a:ext cx="6369050" cy="1687830"/>
          </a:xfrm>
          <a:prstGeom prst="rect">
            <a:avLst/>
          </a:prstGeom>
        </p:spPr>
      </p:pic>
      <p:pic>
        <p:nvPicPr>
          <p:cNvPr id="64" name="图片 63" descr="金黄色稻穗position_newest_0_resourcebtn&amp;"/>
          <p:cNvPicPr>
            <a:picLocks noChangeAspect="1"/>
          </p:cNvPicPr>
          <p:nvPr>
            <p:custDataLst>
              <p:tags r:id="rId12"/>
            </p:custDataLst>
          </p:nvPr>
        </p:nvPicPr>
        <p:blipFill>
          <a:blip r:embed="rId6"/>
          <a:stretch>
            <a:fillRect/>
          </a:stretch>
        </p:blipFill>
        <p:spPr>
          <a:xfrm flipH="1">
            <a:off x="4572025" y="46993367"/>
            <a:ext cx="1484638" cy="2669555"/>
          </a:xfrm>
          <a:prstGeom prst="rect">
            <a:avLst/>
          </a:prstGeom>
        </p:spPr>
      </p:pic>
      <p:sp>
        <p:nvSpPr>
          <p:cNvPr id="24" name="矩形 23"/>
          <p:cNvSpPr/>
          <p:nvPr/>
        </p:nvSpPr>
        <p:spPr>
          <a:xfrm>
            <a:off x="-36195" y="49582070"/>
            <a:ext cx="11033760" cy="1541145"/>
          </a:xfrm>
          <a:prstGeom prst="rect">
            <a:avLst/>
          </a:prstGeom>
          <a:solidFill>
            <a:srgbClr val="385366"/>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1" name="文本框 40"/>
          <p:cNvSpPr txBox="1"/>
          <p:nvPr/>
        </p:nvSpPr>
        <p:spPr>
          <a:xfrm>
            <a:off x="560070" y="49730025"/>
            <a:ext cx="9638030" cy="1245235"/>
          </a:xfrm>
          <a:prstGeom prst="rect">
            <a:avLst/>
          </a:prstGeom>
          <a:noFill/>
        </p:spPr>
        <p:txBody>
          <a:bodyPr wrap="square" rtlCol="0">
            <a:spAutoFit/>
          </a:bodyPr>
          <a:p>
            <a:pPr algn="ctr">
              <a:lnSpc>
                <a:spcPts val="4500"/>
              </a:lnSpc>
            </a:pPr>
            <a:r>
              <a:rPr lang="en-US" altLang="zh-CN" sz="3200" b="1">
                <a:solidFill>
                  <a:schemeClr val="bg1"/>
                </a:solidFill>
                <a:latin typeface="微软雅黑" panose="020B0503020204020204" charset="-122"/>
                <a:ea typeface="微软雅黑" panose="020B0503020204020204" charset="-122"/>
              </a:rPr>
              <a:t>      </a:t>
            </a:r>
            <a:r>
              <a:rPr lang="zh-CN" altLang="en-US" sz="3200" b="1">
                <a:solidFill>
                  <a:schemeClr val="bg1"/>
                </a:solidFill>
                <a:latin typeface="微软雅黑" panose="020B0503020204020204" charset="-122"/>
                <a:ea typeface="微软雅黑" panose="020B0503020204020204" charset="-122"/>
              </a:rPr>
              <a:t>联系单位：开平市发展和改革局</a:t>
            </a:r>
            <a:endParaRPr lang="zh-CN" altLang="en-US" sz="3200" b="1">
              <a:solidFill>
                <a:schemeClr val="bg1"/>
              </a:solidFill>
              <a:latin typeface="微软雅黑" panose="020B0503020204020204" charset="-122"/>
              <a:ea typeface="微软雅黑" panose="020B0503020204020204" charset="-122"/>
            </a:endParaRPr>
          </a:p>
          <a:p>
            <a:pPr algn="ctr">
              <a:lnSpc>
                <a:spcPts val="4500"/>
              </a:lnSpc>
            </a:pPr>
            <a:r>
              <a:rPr lang="zh-CN" altLang="en-US" sz="3200" b="1">
                <a:solidFill>
                  <a:schemeClr val="bg1"/>
                </a:solidFill>
                <a:latin typeface="微软雅黑" panose="020B0503020204020204" charset="-122"/>
                <a:ea typeface="微软雅黑" panose="020B0503020204020204" charset="-122"/>
              </a:rPr>
              <a:t>联系电话：</a:t>
            </a:r>
            <a:r>
              <a:rPr lang="en-US" altLang="zh-CN" sz="3200" b="1">
                <a:solidFill>
                  <a:schemeClr val="bg1"/>
                </a:solidFill>
                <a:latin typeface="微软雅黑" panose="020B0503020204020204" charset="-122"/>
                <a:ea typeface="微软雅黑" panose="020B0503020204020204" charset="-122"/>
              </a:rPr>
              <a:t>0750-2213621</a:t>
            </a:r>
            <a:r>
              <a:rPr lang="zh-CN" altLang="en-US" sz="3200" b="1">
                <a:solidFill>
                  <a:schemeClr val="bg1"/>
                </a:solidFill>
                <a:latin typeface="微软雅黑" panose="020B0503020204020204" charset="-122"/>
                <a:ea typeface="微软雅黑" panose="020B0503020204020204" charset="-122"/>
              </a:rPr>
              <a:t>、</a:t>
            </a:r>
            <a:r>
              <a:rPr lang="en-US" altLang="zh-CN" sz="3200" b="1">
                <a:solidFill>
                  <a:schemeClr val="bg1"/>
                </a:solidFill>
                <a:latin typeface="微软雅黑" panose="020B0503020204020204" charset="-122"/>
                <a:ea typeface="微软雅黑" panose="020B0503020204020204" charset="-122"/>
              </a:rPr>
              <a:t>0750-2218727</a:t>
            </a:r>
            <a:endParaRPr lang="zh-CN" altLang="en-US" sz="3200" b="1">
              <a:solidFill>
                <a:schemeClr val="bg1"/>
              </a:solidFill>
              <a:latin typeface="微软雅黑" panose="020B0503020204020204" charset="-122"/>
              <a:ea typeface="微软雅黑" panose="020B0503020204020204" charset="-122"/>
            </a:endParaRPr>
          </a:p>
        </p:txBody>
      </p:sp>
      <p:pic>
        <p:nvPicPr>
          <p:cNvPr id="62" name="图片 61" descr="金黄色稻穗position_newest_0_resourcebtn&amp;"/>
          <p:cNvPicPr>
            <a:picLocks noChangeAspect="1"/>
          </p:cNvPicPr>
          <p:nvPr>
            <p:custDataLst>
              <p:tags r:id="rId13"/>
            </p:custDataLst>
          </p:nvPr>
        </p:nvPicPr>
        <p:blipFill>
          <a:blip r:embed="rId6"/>
          <a:stretch>
            <a:fillRect/>
          </a:stretch>
        </p:blipFill>
        <p:spPr>
          <a:xfrm flipH="1">
            <a:off x="7524157" y="46649832"/>
            <a:ext cx="1484638" cy="2669555"/>
          </a:xfrm>
          <a:prstGeom prst="rect">
            <a:avLst/>
          </a:prstGeom>
        </p:spPr>
      </p:pic>
      <p:pic>
        <p:nvPicPr>
          <p:cNvPr id="58" name="图片 57" descr="稻穗position_newest_0_resourcebtn&amp;"/>
          <p:cNvPicPr>
            <a:picLocks noChangeAspect="1"/>
          </p:cNvPicPr>
          <p:nvPr>
            <p:custDataLst>
              <p:tags r:id="rId14"/>
            </p:custDataLst>
          </p:nvPr>
        </p:nvPicPr>
        <p:blipFill>
          <a:blip r:embed="rId15"/>
          <a:stretch>
            <a:fillRect/>
          </a:stretch>
        </p:blipFill>
        <p:spPr>
          <a:xfrm>
            <a:off x="8820198" y="46993368"/>
            <a:ext cx="2023121" cy="2640345"/>
          </a:xfrm>
          <a:prstGeom prst="rect">
            <a:avLst/>
          </a:prstGeom>
        </p:spPr>
      </p:pic>
      <p:sp>
        <p:nvSpPr>
          <p:cNvPr id="43" name="云形 42"/>
          <p:cNvSpPr/>
          <p:nvPr/>
        </p:nvSpPr>
        <p:spPr>
          <a:xfrm>
            <a:off x="2411095" y="46274355"/>
            <a:ext cx="1593850" cy="465455"/>
          </a:xfrm>
          <a:prstGeom prst="cloud">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sz="100"/>
          </a:p>
        </p:txBody>
      </p:sp>
      <p:grpSp>
        <p:nvGrpSpPr>
          <p:cNvPr id="4" name="组合 3"/>
          <p:cNvGrpSpPr/>
          <p:nvPr/>
        </p:nvGrpSpPr>
        <p:grpSpPr>
          <a:xfrm rot="0">
            <a:off x="452755" y="29164915"/>
            <a:ext cx="10172700" cy="9104630"/>
            <a:chOff x="-1060" y="77158"/>
            <a:chExt cx="16324" cy="6372"/>
          </a:xfrm>
        </p:grpSpPr>
        <p:sp>
          <p:nvSpPr>
            <p:cNvPr id="5" name="圆角矩形 4"/>
            <p:cNvSpPr/>
            <p:nvPr/>
          </p:nvSpPr>
          <p:spPr>
            <a:xfrm>
              <a:off x="-1060" y="77158"/>
              <a:ext cx="16324" cy="6372"/>
            </a:xfrm>
            <a:prstGeom prst="roundRect">
              <a:avLst>
                <a:gd name="adj" fmla="val 2999"/>
              </a:avLst>
            </a:prstGeom>
            <a:solidFill>
              <a:schemeClr val="bg1"/>
            </a:solidFill>
            <a:ln>
              <a:noFill/>
            </a:ln>
            <a:effectLst>
              <a:outerShdw blurRad="50800" dist="38100" dir="5400000" algn="t" rotWithShape="0">
                <a:prstClr val="black">
                  <a:alpha val="40000"/>
                </a:prst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sz="100"/>
                <a:t>根据《国务院办公厅关于进一步构建高质量充电基础设施体系的指导意见》（国办发〔</a:t>
              </a:r>
              <a:r>
                <a:rPr lang="en-US" altLang="zh-CN" sz="100"/>
                <a:t>2023</a:t>
              </a:r>
              <a:r>
                <a:rPr lang="zh-CN" altLang="en-US" sz="100"/>
                <a:t>〕</a:t>
              </a:r>
              <a:r>
                <a:rPr lang="en-US" altLang="zh-CN" sz="100"/>
                <a:t>19</a:t>
              </a:r>
              <a:r>
                <a:rPr lang="zh-CN" altLang="en-US" sz="100"/>
                <a:t>号）、《关于进一步提升电动汽车充电基础设施服务保障能力的实施意见》（发改能源规〔</a:t>
              </a:r>
              <a:r>
                <a:rPr lang="en-US" altLang="zh-CN" sz="100"/>
                <a:t>2022</a:t>
              </a:r>
              <a:r>
                <a:rPr lang="zh-CN" altLang="en-US" sz="100"/>
                <a:t>〕</a:t>
              </a:r>
              <a:r>
                <a:rPr lang="en-US" altLang="zh-CN" sz="100"/>
                <a:t>53</a:t>
              </a:r>
              <a:r>
                <a:rPr lang="zh-CN" altLang="en-US" sz="100"/>
                <a:t>号）、《广东省电动汽车充电基础设施</a:t>
              </a:r>
              <a:r>
                <a:rPr lang="en-US" altLang="zh-CN" sz="100"/>
                <a:t>“</a:t>
              </a:r>
              <a:r>
                <a:rPr lang="zh-CN" altLang="en-US" sz="100"/>
                <a:t>十四五</a:t>
              </a:r>
              <a:r>
                <a:rPr lang="en-US" altLang="zh-CN" sz="100"/>
                <a:t>”</a:t>
              </a:r>
              <a:r>
                <a:rPr lang="zh-CN" altLang="en-US" sz="100"/>
                <a:t>规划》、《关于印发江门市物业小区电动汽车自用充电设施报装办理流程的通知》</a:t>
              </a:r>
              <a:r>
                <a:rPr lang="en-US" altLang="zh-CN" sz="100"/>
                <a:t>(</a:t>
              </a:r>
              <a:r>
                <a:rPr lang="zh-CN" altLang="en-US" sz="100"/>
                <a:t>江建房函〔</a:t>
              </a:r>
              <a:r>
                <a:rPr lang="en-US" altLang="zh-CN" sz="100"/>
                <a:t>2023</a:t>
              </a:r>
              <a:r>
                <a:rPr lang="zh-CN" altLang="en-US" sz="100"/>
                <a:t>〕</a:t>
              </a:r>
              <a:r>
                <a:rPr lang="en-US" altLang="zh-CN" sz="100"/>
                <a:t>29</a:t>
              </a:r>
              <a:r>
                <a:rPr lang="zh-CN" altLang="en-US" sz="100"/>
                <a:t>号</a:t>
              </a:r>
              <a:r>
                <a:rPr lang="en-US" altLang="zh-CN" sz="100"/>
                <a:t>)</a:t>
              </a:r>
              <a:r>
                <a:rPr lang="zh-CN" altLang="en-US" sz="100"/>
                <a:t>等文件精神，并结合我市实际情况，制定本办法。</a:t>
              </a:r>
              <a:endParaRPr lang="zh-CN" altLang="en-US" sz="100"/>
            </a:p>
          </p:txBody>
        </p:sp>
        <p:sp>
          <p:nvSpPr>
            <p:cNvPr id="7" name="立方体 6"/>
            <p:cNvSpPr/>
            <p:nvPr/>
          </p:nvSpPr>
          <p:spPr>
            <a:xfrm>
              <a:off x="-258" y="77243"/>
              <a:ext cx="5371" cy="665"/>
            </a:xfrm>
            <a:prstGeom prst="cube">
              <a:avLst/>
            </a:prstGeom>
            <a:gradFill>
              <a:gsLst>
                <a:gs pos="50000">
                  <a:srgbClr val="72ACA1"/>
                </a:gs>
                <a:gs pos="0">
                  <a:srgbClr val="95C2BB"/>
                </a:gs>
                <a:gs pos="100000">
                  <a:srgbClr val="516457"/>
                </a:gs>
              </a:gsLst>
              <a:lin ang="5400000" scaled="1"/>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8" name="矩形 7"/>
            <p:cNvSpPr/>
            <p:nvPr/>
          </p:nvSpPr>
          <p:spPr>
            <a:xfrm>
              <a:off x="350" y="77429"/>
              <a:ext cx="2999" cy="494"/>
            </a:xfrm>
            <a:prstGeom prst="rect">
              <a:avLst/>
            </a:prstGeom>
            <a:noFill/>
            <a:ln>
              <a:noFill/>
            </a:ln>
          </p:spPr>
          <p:txBody>
            <a:bodyPr wrap="none" rtlCol="0" anchor="t">
              <a:noAutofit/>
              <a:scene3d>
                <a:camera prst="orthographicFront"/>
                <a:lightRig rig="threePt" dir="t"/>
              </a:scene3d>
            </a:bodyPr>
            <a:p>
              <a:pPr algn="l"/>
              <a:r>
                <a:rPr lang="zh-CN" altLang="en-US" sz="3200" b="1">
                  <a:solidFill>
                    <a:schemeClr val="bg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rPr>
                <a:t>关键环节要求</a:t>
              </a:r>
              <a:endParaRPr lang="zh-CN" altLang="en-US" sz="3200" b="1">
                <a:solidFill>
                  <a:schemeClr val="bg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endParaRPr>
            </a:p>
          </p:txBody>
        </p:sp>
      </p:grpSp>
      <p:sp>
        <p:nvSpPr>
          <p:cNvPr id="14" name="文本框 13"/>
          <p:cNvSpPr txBox="1"/>
          <p:nvPr/>
        </p:nvSpPr>
        <p:spPr>
          <a:xfrm>
            <a:off x="744220" y="30401895"/>
            <a:ext cx="9667875" cy="7800340"/>
          </a:xfrm>
          <a:prstGeom prst="rect">
            <a:avLst/>
          </a:prstGeom>
          <a:noFill/>
        </p:spPr>
        <p:txBody>
          <a:bodyPr wrap="square" rtlCol="0">
            <a:noAutofit/>
          </a:bodyPr>
          <a:p>
            <a:pPr marL="457200" indent="-457200">
              <a:lnSpc>
                <a:spcPts val="3800"/>
              </a:lnSpc>
              <a:spcAft>
                <a:spcPts val="0"/>
              </a:spcAft>
              <a:buFont typeface="Wingdings" panose="05000000000000000000" charset="0"/>
              <a:buChar char="Ø"/>
            </a:pPr>
            <a:r>
              <a:rPr lang="zh-CN" altLang="en-US" sz="2800" b="1">
                <a:solidFill>
                  <a:srgbClr val="2355BB"/>
                </a:solidFill>
                <a:effectLst>
                  <a:innerShdw blurRad="63500" dist="50800" dir="18900000">
                    <a:prstClr val="black">
                      <a:alpha val="50000"/>
                    </a:prstClr>
                  </a:innerShdw>
                </a:effectLst>
                <a:latin typeface="+mn-ea"/>
                <a:ea typeface="+mn-ea"/>
              </a:rPr>
              <a:t>收储与轮换：</a:t>
            </a:r>
            <a:r>
              <a:rPr lang="zh-CN" altLang="en-US" sz="2800">
                <a:latin typeface="+mn-ea"/>
                <a:ea typeface="+mn-ea"/>
              </a:rPr>
              <a:t>实行计划管理，引入第三方检验机构验收；遵循保证数量质量、稳定市场原则，月末实物库存不低于储备规模的70%。自主轮换储备粮在任何时点的实物库存数量不低于承储计划的75%（成品粮油不低于90%）。</a:t>
            </a:r>
            <a:endParaRPr lang="zh-CN" altLang="en-US" sz="2800">
              <a:latin typeface="+mn-ea"/>
              <a:ea typeface="+mn-ea"/>
            </a:endParaRPr>
          </a:p>
          <a:p>
            <a:pPr marL="457200" indent="-457200">
              <a:lnSpc>
                <a:spcPts val="3800"/>
              </a:lnSpc>
              <a:spcAft>
                <a:spcPts val="0"/>
              </a:spcAft>
              <a:buFont typeface="Wingdings" panose="05000000000000000000" charset="0"/>
              <a:buChar char="Ø"/>
            </a:pPr>
            <a:r>
              <a:rPr lang="zh-CN" altLang="en-US" sz="2800" b="1">
                <a:solidFill>
                  <a:srgbClr val="2355BB"/>
                </a:solidFill>
                <a:effectLst>
                  <a:innerShdw blurRad="63500" dist="50800" dir="18900000">
                    <a:prstClr val="black">
                      <a:alpha val="50000"/>
                    </a:prstClr>
                  </a:innerShdw>
                </a:effectLst>
                <a:latin typeface="+mn-ea"/>
                <a:ea typeface="+mn-ea"/>
              </a:rPr>
              <a:t>储存安全：</a:t>
            </a:r>
            <a:r>
              <a:rPr lang="zh-CN" altLang="en-US" sz="2800">
                <a:latin typeface="+mn-ea"/>
                <a:ea typeface="+mn-ea"/>
              </a:rPr>
              <a:t>实行专仓储存、专人保管、专账记载，运营与商业经营严格分离，建立健全防火防盗防洪防风安全制度。</a:t>
            </a:r>
            <a:endParaRPr lang="zh-CN" altLang="en-US" sz="2800">
              <a:latin typeface="+mn-ea"/>
              <a:ea typeface="+mn-ea"/>
            </a:endParaRPr>
          </a:p>
          <a:p>
            <a:pPr marL="457200" indent="-457200">
              <a:lnSpc>
                <a:spcPts val="3800"/>
              </a:lnSpc>
              <a:spcAft>
                <a:spcPts val="0"/>
              </a:spcAft>
              <a:buFont typeface="Wingdings" panose="05000000000000000000" charset="0"/>
              <a:buChar char="Ø"/>
            </a:pPr>
            <a:r>
              <a:rPr lang="zh-CN" altLang="en-US" sz="2800" b="1">
                <a:solidFill>
                  <a:srgbClr val="2355BB"/>
                </a:solidFill>
                <a:effectLst>
                  <a:innerShdw blurRad="63500" dist="50800" dir="18900000">
                    <a:prstClr val="black">
                      <a:alpha val="50000"/>
                    </a:prstClr>
                  </a:innerShdw>
                </a:effectLst>
                <a:latin typeface="+mn-ea"/>
                <a:ea typeface="+mn-ea"/>
              </a:rPr>
              <a:t>储存年限：</a:t>
            </a:r>
            <a:r>
              <a:rPr lang="zh-CN" altLang="en-US" sz="2800">
                <a:latin typeface="+mn-ea"/>
                <a:ea typeface="+mn-ea"/>
              </a:rPr>
              <a:t>在常规储存条件下，各储备品种的储存年限一般为：稻谷和玉米不超过3年，小麦不超过5年，豆类及食用油脂不超过2年，大米、面粉、食用油等成品粮油（含小包装）原则上不超过1年并应在保质期到期之前进行轮换。轮入的储备粮原则上应为当年或上一年生产的新粮。</a:t>
            </a:r>
            <a:r>
              <a:rPr lang="zh-CN" altLang="en-US" sz="2800" b="1">
                <a:solidFill>
                  <a:srgbClr val="2355BB"/>
                </a:solidFill>
                <a:effectLst>
                  <a:innerShdw blurRad="63500" dist="50800" dir="18900000">
                    <a:prstClr val="black">
                      <a:alpha val="50000"/>
                    </a:prstClr>
                  </a:innerShdw>
                </a:effectLst>
                <a:latin typeface="+mn-ea"/>
                <a:ea typeface="+mn-ea"/>
              </a:rPr>
              <a:t>动用与补库：</a:t>
            </a:r>
            <a:r>
              <a:rPr lang="zh-CN" altLang="en-US" sz="2800">
                <a:latin typeface="+mn-ea"/>
                <a:ea typeface="+mn-ea"/>
              </a:rPr>
              <a:t>完善监测预警与应急预案，动用方案需报市政府批准；被动用后须在12个月内完成等量补库。</a:t>
            </a:r>
            <a:endParaRPr lang="zh-CN" altLang="en-US" sz="2800">
              <a:latin typeface="+mn-ea"/>
              <a:ea typeface="+mn-ea"/>
            </a:endParaRPr>
          </a:p>
          <a:p>
            <a:pPr marL="457200" indent="-457200">
              <a:lnSpc>
                <a:spcPts val="3800"/>
              </a:lnSpc>
              <a:spcAft>
                <a:spcPts val="0"/>
              </a:spcAft>
              <a:buFont typeface="Wingdings" panose="05000000000000000000" charset="0"/>
              <a:buChar char="Ø"/>
            </a:pPr>
            <a:r>
              <a:rPr lang="zh-CN" altLang="en-US" sz="2800" b="1">
                <a:solidFill>
                  <a:srgbClr val="2355BB"/>
                </a:solidFill>
                <a:effectLst>
                  <a:innerShdw blurRad="63500" dist="50800" dir="18900000">
                    <a:prstClr val="black">
                      <a:alpha val="50000"/>
                    </a:prstClr>
                  </a:innerShdw>
                </a:effectLst>
                <a:latin typeface="+mn-ea"/>
                <a:ea typeface="+mn-ea"/>
              </a:rPr>
              <a:t>财务与监督：</a:t>
            </a:r>
            <a:r>
              <a:rPr lang="zh-CN" altLang="en-US" sz="2800">
                <a:latin typeface="+mn-ea"/>
                <a:ea typeface="+mn-ea"/>
              </a:rPr>
              <a:t>实行贷款封闭运行管理，建立损失损耗处理制度；发改、财政、审计及贷款机构将依法依责开展全方位监督检查。</a:t>
            </a:r>
            <a:endParaRPr lang="zh-CN" altLang="en-US" sz="2800">
              <a:latin typeface="+mn-ea"/>
              <a:ea typeface="+mn-ea"/>
            </a:endParaRPr>
          </a:p>
          <a:p>
            <a:pPr marL="457200" indent="-457200">
              <a:lnSpc>
                <a:spcPts val="3800"/>
              </a:lnSpc>
              <a:spcAft>
                <a:spcPts val="0"/>
              </a:spcAft>
              <a:buFont typeface="Wingdings" panose="05000000000000000000" charset="0"/>
              <a:buChar char="Ø"/>
            </a:pPr>
            <a:endParaRPr lang="zh-CN" altLang="en-US" sz="2800">
              <a:latin typeface="+mn-ea"/>
              <a:ea typeface="+mn-ea"/>
            </a:endParaRPr>
          </a:p>
          <a:p>
            <a:pPr>
              <a:lnSpc>
                <a:spcPts val="3600"/>
              </a:lnSpc>
              <a:spcAft>
                <a:spcPts val="1000"/>
              </a:spcAft>
              <a:buFont typeface="Wingdings" panose="05000000000000000000" charset="0"/>
            </a:pPr>
            <a:endParaRPr lang="zh-CN" altLang="en-US" sz="2800">
              <a:latin typeface="+mn-ea"/>
              <a:ea typeface="+mn-ea"/>
            </a:endParaRPr>
          </a:p>
        </p:txBody>
      </p:sp>
      <p:pic>
        <p:nvPicPr>
          <p:cNvPr id="63" name="图片 62" descr="稻穗position_newest_0_resourcebtn&amp;"/>
          <p:cNvPicPr>
            <a:picLocks noChangeAspect="1"/>
          </p:cNvPicPr>
          <p:nvPr>
            <p:custDataLst>
              <p:tags r:id="rId16"/>
            </p:custDataLst>
          </p:nvPr>
        </p:nvPicPr>
        <p:blipFill>
          <a:blip r:embed="rId15"/>
          <a:stretch>
            <a:fillRect/>
          </a:stretch>
        </p:blipFill>
        <p:spPr>
          <a:xfrm>
            <a:off x="6071903" y="46704441"/>
            <a:ext cx="2231402" cy="2912760"/>
          </a:xfrm>
          <a:prstGeom prst="rect">
            <a:avLst/>
          </a:prstGeom>
        </p:spPr>
      </p:pic>
      <p:pic>
        <p:nvPicPr>
          <p:cNvPr id="59" name="图片 58" descr="金黄色稻穗position_newest_0_resourcebtn&amp;"/>
          <p:cNvPicPr>
            <a:picLocks noChangeAspect="1"/>
          </p:cNvPicPr>
          <p:nvPr>
            <p:custDataLst>
              <p:tags r:id="rId17"/>
            </p:custDataLst>
          </p:nvPr>
        </p:nvPicPr>
        <p:blipFill>
          <a:blip r:embed="rId6"/>
          <a:stretch>
            <a:fillRect/>
          </a:stretch>
        </p:blipFill>
        <p:spPr>
          <a:xfrm flipH="1">
            <a:off x="8713518" y="46379957"/>
            <a:ext cx="1484638" cy="2669555"/>
          </a:xfrm>
          <a:prstGeom prst="rect">
            <a:avLst/>
          </a:prstGeom>
        </p:spPr>
      </p:pic>
      <p:pic>
        <p:nvPicPr>
          <p:cNvPr id="60" name="图片 59" descr="稻穗position_newest_0_resourcebtn&amp;"/>
          <p:cNvPicPr>
            <a:picLocks noChangeAspect="1"/>
          </p:cNvPicPr>
          <p:nvPr>
            <p:custDataLst>
              <p:tags r:id="rId18"/>
            </p:custDataLst>
          </p:nvPr>
        </p:nvPicPr>
        <p:blipFill>
          <a:blip r:embed="rId15"/>
          <a:stretch>
            <a:fillRect/>
          </a:stretch>
        </p:blipFill>
        <p:spPr>
          <a:xfrm>
            <a:off x="7236499" y="45788136"/>
            <a:ext cx="2231402" cy="2912760"/>
          </a:xfrm>
          <a:prstGeom prst="rect">
            <a:avLst/>
          </a:prstGeom>
        </p:spPr>
      </p:pic>
    </p:spTree>
    <p:custDataLst>
      <p:tags r:id="rId19"/>
    </p:custDataLst>
  </p:cSld>
  <p:clrMapOvr>
    <a:masterClrMapping/>
  </p:clrMapOvr>
</p:sld>
</file>

<file path=ppt/tags/tag1.xml><?xml version="1.0" encoding="utf-8"?>
<p:tagLst xmlns:p="http://schemas.openxmlformats.org/presentationml/2006/main">
  <p:tag name="KSO_DOCER_RESOURCE_TRACE_INFO" val="{&quot;id&quot;:&quot;221340972&quot;,&quot;origin&quot;:0,&quot;type&quot;:&quot;pictures&quot;,&quot;user&quot;:&quot;398959855&quot;}"/>
</p:tagLst>
</file>

<file path=ppt/tags/tag10.xml><?xml version="1.0" encoding="utf-8"?>
<p:tagLst xmlns:p="http://schemas.openxmlformats.org/presentationml/2006/main">
  <p:tag name="KSO_DOCER_RESOURCE_TRACE_INFO" val="{&quot;id&quot;:&quot;221076682&quot;,&quot;origin&quot;:0,&quot;type&quot;:&quot;pictures&quot;,&quot;user&quot;:&quot;398959855&quot;}"/>
</p:tagLst>
</file>

<file path=ppt/tags/tag11.xml><?xml version="1.0" encoding="utf-8"?>
<p:tagLst xmlns:p="http://schemas.openxmlformats.org/presentationml/2006/main">
  <p:tag name="KSO_DOCER_RESOURCE_TRACE_INFO" val="{&quot;id&quot;:&quot;221406691&quot;,&quot;origin&quot;:0,&quot;type&quot;:&quot;pictures&quot;,&quot;user&quot;:&quot;398959855&quot;}"/>
</p:tagLst>
</file>

<file path=ppt/tags/tag12.xml><?xml version="1.0" encoding="utf-8"?>
<p:tagLst xmlns:p="http://schemas.openxmlformats.org/presentationml/2006/main">
  <p:tag name="KSO_WM_AICARD_INVALID" val="Invalid"/>
</p:tagLst>
</file>

<file path=ppt/tags/tag2.xml><?xml version="1.0" encoding="utf-8"?>
<p:tagLst xmlns:p="http://schemas.openxmlformats.org/presentationml/2006/main">
  <p:tag name="KSO_DOCER_RESOURCE_TRACE_INFO" val="{&quot;id&quot;:&quot;221076682&quot;,&quot;origin&quot;:0,&quot;type&quot;:&quot;pictures&quot;,&quot;user&quot;:&quot;398959855&quot;}"/>
</p:tagLst>
</file>

<file path=ppt/tags/tag3.xml><?xml version="1.0" encoding="utf-8"?>
<p:tagLst xmlns:p="http://schemas.openxmlformats.org/presentationml/2006/main">
  <p:tag name="KSO_DOCER_RESOURCE_TRACE_INFO" val="{&quot;id&quot;:&quot;221076682&quot;,&quot;origin&quot;:0,&quot;type&quot;:&quot;pictures&quot;,&quot;user&quot;:&quot;398959855&quot;}"/>
</p:tagLst>
</file>

<file path=ppt/tags/tag4.xml><?xml version="1.0" encoding="utf-8"?>
<p:tagLst xmlns:p="http://schemas.openxmlformats.org/presentationml/2006/main">
  <p:tag name="KSO_DOCER_RESOURCE_TRACE_INFO" val="{&quot;id&quot;:&quot;221006091&quot;,&quot;origin&quot;:0,&quot;type&quot;:&quot;pictures&quot;,&quot;user&quot;:&quot;398959855&quot;}"/>
</p:tagLst>
</file>

<file path=ppt/tags/tag5.xml><?xml version="1.0" encoding="utf-8"?>
<p:tagLst xmlns:p="http://schemas.openxmlformats.org/presentationml/2006/main">
  <p:tag name="KSO_DOCER_RESOURCE_TRACE_INFO" val="{&quot;id&quot;:&quot;221092985&quot;,&quot;origin&quot;:0,&quot;type&quot;:&quot;pictures&quot;,&quot;user&quot;:&quot;398959855&quot;}"/>
</p:tagLst>
</file>

<file path=ppt/tags/tag6.xml><?xml version="1.0" encoding="utf-8"?>
<p:tagLst xmlns:p="http://schemas.openxmlformats.org/presentationml/2006/main">
  <p:tag name="KSO_DOCER_RESOURCE_TRACE_INFO" val="{&quot;id&quot;:&quot;221076682&quot;,&quot;origin&quot;:0,&quot;type&quot;:&quot;pictures&quot;,&quot;user&quot;:&quot;398959855&quot;}"/>
</p:tagLst>
</file>

<file path=ppt/tags/tag7.xml><?xml version="1.0" encoding="utf-8"?>
<p:tagLst xmlns:p="http://schemas.openxmlformats.org/presentationml/2006/main">
  <p:tag name="KSO_DOCER_RESOURCE_TRACE_INFO" val="{&quot;id&quot;:&quot;221076682&quot;,&quot;origin&quot;:0,&quot;type&quot;:&quot;pictures&quot;,&quot;user&quot;:&quot;398959855&quot;}"/>
</p:tagLst>
</file>

<file path=ppt/tags/tag8.xml><?xml version="1.0" encoding="utf-8"?>
<p:tagLst xmlns:p="http://schemas.openxmlformats.org/presentationml/2006/main">
  <p:tag name="KSO_DOCER_RESOURCE_TRACE_INFO" val="{&quot;id&quot;:&quot;221406691&quot;,&quot;origin&quot;:0,&quot;type&quot;:&quot;pictures&quot;,&quot;user&quot;:&quot;398959855&quot;}"/>
</p:tagLst>
</file>

<file path=ppt/tags/tag9.xml><?xml version="1.0" encoding="utf-8"?>
<p:tagLst xmlns:p="http://schemas.openxmlformats.org/presentationml/2006/main">
  <p:tag name="KSO_DOCER_RESOURCE_TRACE_INFO" val="{&quot;id&quot;:&quot;221406691&quot;,&quot;origin&quot;:0,&quot;type&quot;:&quot;pictures&quot;,&quot;user&quot;:&quot;398959855&quot;}"/>
</p:tagLst>
</file>

<file path=ppt/theme/theme1.xml><?xml version="1.0" encoding="utf-8"?>
<a:theme xmlns:a="http://schemas.openxmlformats.org/drawingml/2006/main" name="默认设计模板">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2328</Words>
  <Application>WPS 演示</Application>
  <PresentationFormat/>
  <Paragraphs>56</Paragraphs>
  <Slides>1</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1</vt:i4>
      </vt:variant>
    </vt:vector>
  </HeadingPairs>
  <TitlesOfParts>
    <vt:vector size="10" baseType="lpstr">
      <vt:lpstr>Arial</vt:lpstr>
      <vt:lpstr>宋体</vt:lpstr>
      <vt:lpstr>Wingdings</vt:lpstr>
      <vt:lpstr>微软雅黑</vt:lpstr>
      <vt:lpstr>Wingdings</vt:lpstr>
      <vt:lpstr>汉仪雅酷黑 75W</vt:lpstr>
      <vt:lpstr>Arial Unicode MS</vt:lpstr>
      <vt:lpstr>Calibri</vt:lpstr>
      <vt:lpstr>默认设计模板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Administrator</dc:creator>
  <cp:lastModifiedBy>小舟</cp:lastModifiedBy>
  <cp:revision>25</cp:revision>
  <dcterms:created xsi:type="dcterms:W3CDTF">2025-01-22T08:46:00Z</dcterms:created>
  <dcterms:modified xsi:type="dcterms:W3CDTF">2026-09-14T01:56:21Z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2052-12.1.0.28505</vt:lpwstr>
  </property>
  <property fmtid="{D5CDD505-2E9C-101B-9397-08002B2CF9AE}" pid="3" name="ICV">
    <vt:lpwstr>A6C1D4675A59462F99AA0FAFF6C852FC_13</vt:lpwstr>
  </property>
</Properties>
</file>